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8"/>
  </p:handoutMasterIdLst>
  <p:sldIdLst>
    <p:sldId id="262" r:id="rId5"/>
    <p:sldId id="293" r:id="rId6"/>
    <p:sldId id="294" r:id="rId7"/>
    <p:sldId id="325" r:id="rId8"/>
    <p:sldId id="326" r:id="rId9"/>
    <p:sldId id="318" r:id="rId10"/>
    <p:sldId id="303" r:id="rId11"/>
    <p:sldId id="304" r:id="rId12"/>
    <p:sldId id="306" r:id="rId13"/>
    <p:sldId id="305" r:id="rId14"/>
    <p:sldId id="307" r:id="rId15"/>
    <p:sldId id="322" r:id="rId16"/>
    <p:sldId id="323" r:id="rId17"/>
    <p:sldId id="297" r:id="rId18"/>
    <p:sldId id="324" r:id="rId19"/>
    <p:sldId id="308" r:id="rId20"/>
    <p:sldId id="327" r:id="rId21"/>
    <p:sldId id="310" r:id="rId22"/>
    <p:sldId id="295" r:id="rId23"/>
    <p:sldId id="299" r:id="rId24"/>
    <p:sldId id="300" r:id="rId25"/>
    <p:sldId id="321" r:id="rId26"/>
    <p:sldId id="302" r:id="rId27"/>
    <p:sldId id="311" r:id="rId28"/>
    <p:sldId id="312" r:id="rId29"/>
    <p:sldId id="313" r:id="rId30"/>
    <p:sldId id="314" r:id="rId31"/>
    <p:sldId id="315" r:id="rId32"/>
    <p:sldId id="316" r:id="rId33"/>
    <p:sldId id="319" r:id="rId34"/>
    <p:sldId id="317" r:id="rId35"/>
    <p:sldId id="309" r:id="rId36"/>
    <p:sldId id="26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59" autoAdjust="0"/>
  </p:normalViewPr>
  <p:slideViewPr>
    <p:cSldViewPr snapToGrid="0" showGuides="1">
      <p:cViewPr varScale="1">
        <p:scale>
          <a:sx n="70" d="100"/>
          <a:sy n="70" d="100"/>
        </p:scale>
        <p:origin x="-474" y="-90"/>
      </p:cViewPr>
      <p:guideLst>
        <p:guide orient="horz" pos="184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98397-3385-4AF5-8FEC-AD446E0272CC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9F90A-8E64-4595-A2B6-B4AF85120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0258" y="1038516"/>
            <a:ext cx="4572000" cy="1965960"/>
          </a:xfrm>
        </p:spPr>
        <p:txBody>
          <a:bodyPr anchor="b">
            <a:noAutofit/>
          </a:bodyPr>
          <a:lstStyle>
            <a:lvl1pPr>
              <a:defRPr sz="26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0258" y="2987056"/>
            <a:ext cx="4572000" cy="36576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i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81524" y="3466022"/>
            <a:ext cx="4572000" cy="914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50222"/>
            <a:ext cx="8503920" cy="640080"/>
          </a:xfrm>
        </p:spPr>
        <p:txBody>
          <a:bodyPr vert="horz" lIns="0" tIns="0" rIns="0" bIns="0" rtlCol="0" anchor="t">
            <a:noAutofit/>
          </a:bodyPr>
          <a:lstStyle>
            <a:lvl1pPr algn="l" defTabSz="914293" rtl="0" eaLnBrk="1" latinLnBrk="0" hangingPunct="1">
              <a:spcBef>
                <a:spcPct val="0"/>
              </a:spcBef>
              <a:buNone/>
              <a:defRPr lang="en-US" sz="2200" b="1" i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440" y="1095156"/>
            <a:ext cx="5303520" cy="475488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" y="1094844"/>
            <a:ext cx="3008313" cy="47548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486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7_whi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0258" y="1038516"/>
            <a:ext cx="4572000" cy="1965960"/>
          </a:xfrm>
        </p:spPr>
        <p:txBody>
          <a:bodyPr anchor="b">
            <a:noAutofit/>
          </a:bodyPr>
          <a:lstStyle>
            <a:lvl1pPr>
              <a:defRPr sz="26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0258" y="2987056"/>
            <a:ext cx="4572000" cy="36576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i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81524" y="3466022"/>
            <a:ext cx="4572000" cy="914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610" y="2788920"/>
            <a:ext cx="4023360" cy="1502168"/>
          </a:xfrm>
        </p:spPr>
        <p:txBody>
          <a:bodyPr anchor="t">
            <a:noAutofit/>
          </a:bodyPr>
          <a:lstStyle>
            <a:lvl1pPr algn="r">
              <a:defRPr sz="2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7_white_di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610" y="2788920"/>
            <a:ext cx="4023360" cy="1502168"/>
          </a:xfrm>
        </p:spPr>
        <p:txBody>
          <a:bodyPr anchor="t">
            <a:noAutofit/>
          </a:bodyPr>
          <a:lstStyle>
            <a:lvl1pPr algn="r">
              <a:defRPr sz="2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50222"/>
            <a:ext cx="8503920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" y="1097279"/>
            <a:ext cx="4038600" cy="475488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5360" y="1097279"/>
            <a:ext cx="4038600" cy="475488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50222"/>
            <a:ext cx="850392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859162"/>
            <a:ext cx="4040188" cy="54864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1498924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2185" y="859162"/>
            <a:ext cx="4041775" cy="548640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2185" y="1498924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nk_whit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" y="150222"/>
            <a:ext cx="8503920" cy="6400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097280"/>
            <a:ext cx="8503920" cy="47548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6224" y="6561208"/>
            <a:ext cx="290753" cy="205970"/>
          </a:xfrm>
          <a:prstGeom prst="rect">
            <a:avLst/>
          </a:prstGeom>
          <a:noFill/>
        </p:spPr>
        <p:txBody>
          <a:bodyPr wrap="none" lIns="82058" tIns="41029" rIns="82058" bIns="41029" rtlCol="0" anchor="ctr">
            <a:spAutoFit/>
          </a:bodyPr>
          <a:lstStyle/>
          <a:p>
            <a:pPr algn="r"/>
            <a:fld id="{B50A2252-0B00-49D0-9A28-2F5CCECF09D1}" type="slidenum">
              <a:rPr lang="en-US" sz="800" b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8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638" y="6561208"/>
            <a:ext cx="1961082" cy="205970"/>
          </a:xfrm>
          <a:prstGeom prst="rect">
            <a:avLst/>
          </a:prstGeom>
          <a:noFill/>
        </p:spPr>
        <p:txBody>
          <a:bodyPr wrap="none" lIns="82058" tIns="41029" rIns="82058" bIns="41029" rtlCol="0" anchor="ctr">
            <a:spAutoFit/>
          </a:bodyPr>
          <a:lstStyle/>
          <a:p>
            <a:r>
              <a:rPr lang="en-US" sz="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|  Strata Conf. |  Feb.2,</a:t>
            </a:r>
            <a:r>
              <a:rPr lang="en-US" sz="800" b="1" baseline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2011  |  Public</a:t>
            </a:r>
            <a:endParaRPr lang="en-US" sz="8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50" r:id="rId3"/>
    <p:sldLayoutId id="2147483659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293" rtl="0" eaLnBrk="1" latinLnBrk="0" hangingPunct="1">
        <a:spcBef>
          <a:spcPct val="0"/>
        </a:spcBef>
        <a:buNone/>
        <a:defRPr lang="en-US" sz="2200" b="1" i="1" kern="1200" cap="all" baseline="0" dirty="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4625" indent="-174625" algn="l" defTabSz="914400" rtl="0" eaLnBrk="1" latinLnBrk="0" hangingPunct="1">
        <a:spcBef>
          <a:spcPts val="538"/>
        </a:spcBef>
        <a:spcAft>
          <a:spcPts val="538"/>
        </a:spcAft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7013" algn="l" defTabSz="914400" rtl="0" eaLnBrk="1" latinLnBrk="0" hangingPunct="1">
        <a:spcBef>
          <a:spcPts val="538"/>
        </a:spcBef>
        <a:spcAft>
          <a:spcPts val="538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31825" indent="-166688" algn="l" defTabSz="914400" rtl="0" eaLnBrk="1" latinLnBrk="0" hangingPunct="1">
        <a:spcBef>
          <a:spcPts val="538"/>
        </a:spcBef>
        <a:spcAft>
          <a:spcPts val="538"/>
        </a:spcAft>
        <a:buClr>
          <a:schemeClr val="tx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7575" indent="-228600" algn="l" defTabSz="914400" rtl="0" eaLnBrk="1" latinLnBrk="0" hangingPunct="1">
        <a:spcBef>
          <a:spcPts val="538"/>
        </a:spcBef>
        <a:spcAft>
          <a:spcPts val="538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84263" indent="-169863" algn="l" defTabSz="914400" rtl="0" eaLnBrk="1" latinLnBrk="0" hangingPunct="1">
        <a:spcBef>
          <a:spcPts val="538"/>
        </a:spcBef>
        <a:spcAft>
          <a:spcPts val="538"/>
        </a:spcAft>
        <a:buClr>
          <a:schemeClr val="tx2"/>
        </a:buClr>
        <a:buFont typeface="Wingdings" pitchFamily="2" charset="2"/>
        <a:buChar char="§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Fritz@amd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u.edu/ethics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p.us/publications/biot_reader.php?BiotID=559" TargetMode="External"/><Relationship Id="rId2" Type="http://schemas.openxmlformats.org/officeDocument/2006/relationships/hyperlink" Target="http://hbr.org/2003/05/diamonds-in-the-data-mine/ar/1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cu.edu/ethics/practicing/decision/making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With Big data comes</a:t>
            </a:r>
            <a:br>
              <a:rPr lang="en-US" dirty="0" smtClean="0"/>
            </a:br>
            <a:r>
              <a:rPr lang="en-US" dirty="0" smtClean="0"/>
              <a:t>big responsibility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 smtClean="0"/>
              <a:t>John </a:t>
            </a:r>
            <a:r>
              <a:rPr lang="en-US" sz="2000" dirty="0" smtClean="0"/>
              <a:t>Fritz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1800" dirty="0" smtClean="0">
                <a:hlinkClick r:id="rId2"/>
              </a:rPr>
              <a:t>John.Fritz@amd.com</a:t>
            </a:r>
            <a:endParaRPr lang="en-US" sz="1800" dirty="0" smtClean="0"/>
          </a:p>
          <a:p>
            <a:r>
              <a:rPr lang="en-US" sz="1800" dirty="0" smtClean="0"/>
              <a:t>Twitter: </a:t>
            </a:r>
            <a:r>
              <a:rPr lang="en-US" sz="1800" dirty="0" err="1" smtClean="0"/>
              <a:t>JohnFritz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310" y="1998920"/>
            <a:ext cx="66816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“Can you help me adjust my weapons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portfolio to maximize my Kills per Million”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			- </a:t>
            </a:r>
            <a:r>
              <a:rPr lang="en-US" sz="2800" i="1" dirty="0" smtClean="0">
                <a:solidFill>
                  <a:schemeClr val="bg1"/>
                </a:solidFill>
              </a:rPr>
              <a:t>Lt. Col., US Army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4456" y="4292773"/>
            <a:ext cx="7564511" cy="2135997"/>
            <a:chOff x="654456" y="4292773"/>
            <a:chExt cx="7564511" cy="2135997"/>
          </a:xfrm>
        </p:grpSpPr>
        <p:pic>
          <p:nvPicPr>
            <p:cNvPr id="7" name="Picture 6" descr="C:\Users\jfritz\Pictures\iStock_000011907218XSmal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456" y="4292773"/>
              <a:ext cx="1248772" cy="1793219"/>
            </a:xfrm>
            <a:prstGeom prst="rect">
              <a:avLst/>
            </a:prstGeom>
            <a:noFill/>
          </p:spPr>
        </p:pic>
        <p:pic>
          <p:nvPicPr>
            <p:cNvPr id="8" name="Picture 7" descr="C:\Users\jfritz\Pictures\iStock_000011539700XSma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70361" y="4292773"/>
              <a:ext cx="1248606" cy="1767786"/>
            </a:xfrm>
            <a:prstGeom prst="rect">
              <a:avLst/>
            </a:prstGeom>
            <a:noFill/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1520456" y="5954233"/>
              <a:ext cx="5890438" cy="3189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76847" y="6028660"/>
              <a:ext cx="23791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Squirm Continuum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310" y="1998920"/>
            <a:ext cx="70877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“We like to create a monopoly….then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induce </a:t>
            </a:r>
            <a:r>
              <a:rPr lang="en-US" sz="2800" dirty="0" smtClean="0">
                <a:solidFill>
                  <a:schemeClr val="bg1"/>
                </a:solidFill>
              </a:rPr>
              <a:t>volatility”.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			- </a:t>
            </a:r>
            <a:r>
              <a:rPr lang="en-US" sz="2800" i="1" dirty="0" smtClean="0">
                <a:solidFill>
                  <a:schemeClr val="bg1"/>
                </a:solidFill>
              </a:rPr>
              <a:t>Head Commodity Trader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654456" y="4292773"/>
            <a:ext cx="7564511" cy="2135997"/>
            <a:chOff x="654456" y="4292773"/>
            <a:chExt cx="7564511" cy="2135997"/>
          </a:xfrm>
        </p:grpSpPr>
        <p:pic>
          <p:nvPicPr>
            <p:cNvPr id="7" name="Picture 6" descr="C:\Users\jfritz\Pictures\iStock_000011907218XSmal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456" y="4292773"/>
              <a:ext cx="1248772" cy="1793219"/>
            </a:xfrm>
            <a:prstGeom prst="rect">
              <a:avLst/>
            </a:prstGeom>
            <a:noFill/>
          </p:spPr>
        </p:pic>
        <p:pic>
          <p:nvPicPr>
            <p:cNvPr id="8" name="Picture 7" descr="C:\Users\jfritz\Pictures\iStock_000011539700XSma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70361" y="4292773"/>
              <a:ext cx="1248606" cy="1767786"/>
            </a:xfrm>
            <a:prstGeom prst="rect">
              <a:avLst/>
            </a:prstGeom>
            <a:noFill/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1520456" y="5954233"/>
              <a:ext cx="5890438" cy="3189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76847" y="6028660"/>
              <a:ext cx="23791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Squirm Continuum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g;base64,/9j/4AAQSkZJRgABAQAAAQABAAD/2wCEAAkGBggSEBUUEBQVEhQVFxYYEhISFBsYGBAYFxUWGxgXGBgZGyceGBwlGhUYIDIgIycpMSwsFyAxNTAqNTIrLSkBCQoKDgwOGQ8PGjIkHiUuNSwqMDAvNCk0NSkvLTUqLCksLC4qLiopLCwpKSksNSwwKSwsKTUsLC0tKSwsLS0sNf/AABEIALcBEwMBIgACEQEDEQH/xAAcAAEAAgMBAQEAAAAAAAAAAAAABQYDBAcCAQj/xABIEAACAQMDAgQDBAMLCgcAAAABAgMABBEFEiEGMQcTQVEiYXEUMkKBI1KRCBUkM2Jyc4KSobMWNUNTVGOxwdHSFyU0dOHw8f/EABkBAQEBAQEBAAAAAAAAAAAAAAACAQQDBf/EAC4RAQACAQIEBAUDBQAAAAAAAAABAhEDEgQhMUETUYGRIjJhcbGhwfAUQqLC0f/aAAwDAQACEQMRAD8A7jSlKBSlKBSlKBSlKBSlKBSlKBSlKBSlKBSlKBSlKBSlKBSlKBSlKBSlKBSlKBSlKBSlKBSlKBSlKBSlKBSlKBSlKBSlKBSlKBSlY5540VnchVUFmZjgKAMkk+gAoMlK/P8A1b4+Xj3kYsfgtYpFLEj47sK3xA5+4hGcDv6n2Hfo3BAI7EZH0NB6pSlApSuF9VeNGq2etzIuJLWIrE0BwM7Rl3Vu6vuYj2IAyPYO6UqO0DX7G9t0uLZt8bjj0Kn1Vh6MDwRUjQKUpQKUpQKUpQKUpQKUpQKUpQKUpQKUpQKUpQKUpQKUpQKUpQKUpQYLi9t4yokdULsEjDMBvYgkKue7YBOB7Vzr90Bq08OlBEJHnzJG5H6gV3I/Moo+mao37onqCRr2G2U4WCPzDg/6SQ9/yVVx/ONe5NRv9Z0CCOVh5sF4qSTyHgRJbyuZpD/JQnJ7nb7mgo3h70VdaneJEoPlKQ1xJ6Rx55Gf1mxgD357A1+ulUAYHAHYe1fl5vFG6s0+zaKBBAp5maNWmum9ZH3Ahc+igcDjPpVz8OPE/rq5mWOS1+2Rk/HME8nyh+sZAPLOO+MZPpQdvpQUoFfnDx26IuYLxrxFLQXBBYj/AEUuMFW9g2NwPuSPSugeKnXfV1k22ztP0WB/DCplGccjavEZB/Xzn0rlkHjP1I26O+Ed5byDbLBLEqBlPfDIoKn2POCAaC0/ubdWn826tySUKLKB6KwYISPqGX+yK7kL228zyt6+YF3mPcNwUnG7b3xnjNcH6Ia101b+/tSZbdrTfaFxyreaFMMuPxo5QHHcFWHBFVXw26vvU1yGeaRna4k8qdmPLiUhRn5Bthx6bRQfqmlKUClKUClKUClKUClKUClKUClKUClKUClKUClKUClKUClKUClKq3iV1Lf2GnyXNsqM8bR5EgJXazhT91gfxD1oOL/ug9Fnj1MTkHy5412t6boxtZfrjaf61bHTOtaRp2gKbuM3DXc7yR2u7asyxbUBlP8Aqw6Zx+I4GCM1vp4jadr0JsL+Jbadzm0uEJMYm/ACDym7O3uchscHFaNz0JHIyPqUhtLLT7W1ilOPjklaJZZIox+tvmOTg9wAD6BIdB9f9WajepBbQ21vbqQ0xhtxthiB5GST8RxgfM+wOO7gVQ/CHXNIuLaYWNsLWCKXYgzl5fgU75D6sc+59OavtApSlArkvi31V1Xp0yywrDLZyAD9JCGEcgHKOQQee4yeeR6V1qq91/qsNtptxNJCtwiKu+GT7soZ1Ug8H0bPY9qDkug9X6TqdnfWot0tLqeB2EcHEN08S7wVT8Enw8/rAck4GOeeHOjT3WqWsaA8SpI5/VSNg7E+3Ax9SKu1l09ozywaporMI4J4TeWUhy9qpkAYqeS0ZBPvxk54IG7Y6tpfTSSZi8+/uGciMnaLa3DsIg7YJBYDftAyeM4wCQ73Sud+EfiDq2qi5e4SKNYjGIxEGGSwctksxzgBfbvXRKBSlKBSlKBSlKBSlKBSlKBSlKBSlKBSlKBSlKBSlKBSlKBUT1Xoa3llPbE482NlBP4W7ofyYA/lUtSg/E17Z3dvM0cqtHLGxDA8FGU//TmuieLnVE95b6aR9yWDznC9nnLeXIT7kFCB/ONdN8TdM8P5zjUJ4oLgDAkjceco9AygHcv84fQiqv0x0JFKtqsU8V/BZ3iSxTRMM+VKy+bDLHnKMHRJMHIIL/SguPhXZWGnwJp7uBetH9quIvUeYQuM9sqFVSPz7Gr/AF+aNP167PVvmsTua9aHn0QsYQv5Jj9lfoPTOptKuJZYYZVaWBis0XZ0KnB+E8kZ/EMj50EpSlKBUB1jdaOYRa3cgQXpNvGPUs6nBHtg457ZK+9b2u9Q6ZZxGW7lWFB6t3Y+yqOWPyAJrgf7oHV5W1G3CMQsdujx+mGd3O4exwqf2aDQ8NIL+x6gFrLxzNDcqfuugjZsnPdfhVwfaqh1brcl5fT3ByfNkYrn0TOEX8kCj8q7Zr/TtxMzaiDHA8+nwRGeZgkcLzqwnmZjz8MOEAGSTIPYkYPDvp/w2tpVIvIbu6BG15jsRW/3SN8JOexJY+2KC1+DXSk1jpiiZdsszGWRT3TcAEU+xCqCR6FiKvdfBivtApSlApSlApSlApSlApSlApSlApSlApSlApSlApSlApSlApSlBwbxp8K51ke+skLI2WuokHKN6yqB3U929jk9iccr6b6l1OxuFntXKOO47rIvqjj8Sn2/MYPNfs2qtrHh10hKWluLWDPLO+PL7clmKED6k0HGnht7+7j1bTVzLFLFNf6evMqMjqWlhHeVGx6cgntzgaHiLNfWGtm9tXwsxW4tpV+7IrqN4PuN24FfYj3rc1nxG6Xtrj/ynToP0bfDcyFwzEeqBWDKPmW5HcCti68atKvYhDqunJKmSQ0EhVoye7IDyD9HGfWg7f0f1RaahZx3EXZxh0zkxOPvIfof2gg+tSl7eQRRtJKwREUs7t2VQMkn8q5D4Ww6CZmbSJNSiUkedHNHG8HHYO2MA+2G3flU94sW9k0X8PlvhacFo7OJChI7ea+Ce/I3EL29aDjfUOt6jr2rIqbtjuI7eP0iizyxHodoLsfl7AVbut9FsrrUpL28bydNtwkSP+O+MQ5jt17vl9y7xxgE59o7S/FHpTTQ371ae7Oww1xdSDew9sLuwPkCorUfxcsLmcPqWm286cLlC4eNf5G9iv5Dbn3oK/154gahqc2W/RwJxBbqfhjA4BP6zY9fyGBUr4WeGF1qUwkmVks0OXc8eeQf4tD6/Nh2HzxXaOnehPD+5ijubW1hkRxlSQzAe4ZGYgEHggj0q8QwxooVAFUDCqowFA7AAcAUCGGNFCqAqqAFUDAUAYAA9BivdKUClKUClKUClKUClKUClKUClKUClKUClKUClKUCleJZo1UsxCqBksxwFA7kk9hUMeq4CMwxXFwv68UJ2H+azlQ4+a5FZMxC66dr9ITlKgrHrLSpZRCWaGY9oZ42jc/QMMN+RNTtImJ6F9O1JxaMFKVo6ZrFpcBzC24RyPE/ydO/1HPetymKzMZb1a2padbTxPFMoeOQFXQ5AYHuODmtmo3V9etbYFphIEAy0ixO6qM/iKA4/OsmcdW1rNpxWMy5lrn7nLSZGLWlxJb5/BIolUfIHKsB9SaxaF+5x09JA15ctOoP8VGnlBvkzbi2Ppj610O2680WRd0bTOvPxJazsOO/IjxW1pPVGnXMjxwlyyAF1eJ49oJIH31HsayL1nu9LcPq1iZtWYx15N7T9OtII1igRY40GFRBgKPoP+NZ3RSCCAQRgg9iD6GvFzcxRoXkYIqglmY4CgdySewqDl60tVXzDDdeT388W7bNv62Pv7fXO3tWzaI6pppXv8sZU3qzwA0S5cyWrmzY8sipviJ+SZBT8jj5VEaZ+5rtQ2bm8Z1/VhiCE/1mZv8AhXZLO7hljWSNgyOoZGHZgRkGs1aiYxylE9NdLaXYQ+TaJ5aZ3NlixdiACxJPfAH7Klq0bHV7SZ5UjbLQuEkHsxUH8++PqCK3qZyTWaziSlQ+t9U6faDM/mKoxlxDIyjPYbwu3PyzWrF1zprRiULceURkS/ZZSmPfIU8fOp3RE4y9a8Pq2ruis4+yxUrR0rWrC5TfbyLKvYlT90+xHcH5Gt6qicvK1ZrOLRiSlRup69awsqHfJKwJWGJC7sB3bA+6v8piB8617Dqm0km8hllhmILLHPGULqO5U8q2PkandHRcaV5ruiOSapQUqnmUpSgUpSgUpSgUpSgUpSgV8Nfa+GgpD3gv9Ve3PNtZgNInpPNkbQ49VU54919au+2uZdGSG31y+gk4aYu8ZP4/jMgx/Ucn+qa6dXlpTmJmfN38fSNO9aV+XbEx6xmZ9Zyitc0GG48puBJDLHJG+OV2upZfoygjH0PpUoK8TzxoNzEKBjJJwBk4H95r3mvTDim1prET0joiuptQmigIi/jpSIoP6STgN9FGXPyQ1SejU/e/Vp7EkmOZRJAWPLELn9pG8H5pVhuRf3N8Wt2iCWYKAyozq00iguQFdeUjKrn/AHjCqz4jWOsQm3v3aFmt5FH6GN0OCcjdudsjIK+n368NSf7/AC/Hd9fg61mP6eZj44/y61/n1l1EVE9WKPsF1/QTf4bVvWF5FLEkiHKuqsp+TDI/41pdV/8AoLr+gm/w2r2t0l8zSiY1axPnH5QXhN/muP8Any/4jVa0igLlwFLgbCw74BztJ+pzj51QvDPp7T5tNjeRWLFpAcSyKOHOOFcD+6rno2jW9shjiztLs4DEsRvOSMnk/nk1GlnbH2dXH7P6jVxM53T2+vnn9lb8WXulsVZBuRZo2mX0KDJAb+Tv25/Kp3p7qXTb2LfAwPHxxn78Z9mX/n2NSM7wE+W+071b4G53qMBuD3HxDP1rnXVHhu0BN3pbtDJHljEp4IHJ2HuOPwHIPbjtWW3VndHNWh4Otpxo6k7bRM7Z7c+0+3V0PTrCGGJIo+EQYUE5wPQVr6/qZt7d5FG5+FiT/WSOQsa/m5A/bWr0brkl3YwzuAGYEPjsWVipI9gSufzrQ1YXtzepHAYwtpiSQyqzKZZFYRrhWU5VNzd/xrVzb4eTnrpT4011O2d3p/2eXqrGgwS6ZrIhkcul5GpLn8cuCS31MgcY/wB4K6gK5p4l6RrRgS6d4S1s4ZTDG6soZl5y0jZAYKe1X3QtVjubaKZe0iBsfqn8S/k2R+VRp8pmvrDq42PF06a+cz8tvvHT3jHshvExR+9Vz9E/xUrN0CB+9lr/AEQ/51i8TP8ANVz/ADU/xUquWekaodDSS2ubgSCEMkSsgXAOWVdqB/ug4+LvistONTP0VpUjU4OKzOM6n+sPfTGnsuv3hg4gVf0m37u9xGdvtndvPy5ro5qqeG2qWE1inkqqMvE6L/rMcufU7vvZOfb0q1Gr0ojbmO/Nzcde06u20YmsRX25Zn7ua2fU0VprV4t6dgm8vypW+6qqPgBPopB79gVOav8AJZ2srRS8MYyWjYH9dCp5HcEN/cKj9a6c0fUIgJVDgZ2SocMhzg7W+o7HI47VStDt9W0nUIrVpDNa3JIiz+E+4H4WBIyBwQ2e/aMzScTzjLpmunxNd1J26la847TERicfXEdHUaUFK93ySlKUClKUClKUClKUClKUClKUFa6s6MiuyksbmC5iwYp1GexyFYeoz+zJ78grPVOpYxtuLQTMP9LbTIFf5lJSpX++vus+I3TFpM0NzcrFKuCyFXJG4AjspHYg1vaJ1Vo95E8trKJY0JDsAwCkKGI+IA9iDUbIzmHRHEW2RS0RMR0z29YmJ9OiIurbqK7ljEkaWlskiSSKZBJLP5bBlX4PhVcgZ5/6VO6tNqCp/Bo1kkOceY+xVOOC3BJHyH91fdF13TruETWsiyxkkBl9weQQcEH5H3Fan+WOh/ZDeecv2ZTgzYbAO/ZjGM/eOO1bFcJtq7pj4YxHb+Tn9WPo+xvoLcR3CASAszyK4YTO7szN2BByfWvXV1hcT2skEcYkMqsuWcKIz3VjwScHB4HpUUPF7on/AGyP+xJ/2VMdQ9YaJY7Ptkyw+Zu8vcGO7bjd90HtuH7abY27TxreL4vfOfVEdDaf1BaQrb3KRuik7JI5clFJztKlRkA5xg+uMVKdUx6lJBJDbxK5ljZPMeQKqbwVPGCTwc1j0Hr3p29lMVpcLNIFLlVVgQoIBPxKB3YftrX1LxN6Tt5nhnukSSM7XQq+VPtwuKyK4rtVfiJtq+LMRnOfpn3R3SGmdT2NsIDBBKAzMrfaSuAxyQR5Rzznn51NWDa/JcBriOOCFEbCxzGQyuxUDd8K8AbvTua24up9Ia1a6SZHt1VmaVDuVQv3s45yPbGagf8Axf6J/wBsT+xJ/wBlIpiMZVq8TOpa15rGZ6zz7+uP0SXUml6o0sE9oyb4PMBhkJCzpIF3LuGdp+AY47/3+Z7/AF2VDGlqYGYFTLNLGyR5GCwWMlnI9Bhc+pFSd5runRWxuZJAsARXMpzja2NpxjPO4cYzzWewv7aeJJYWDxyKGRx2ZSMg+9btRGtyiJrE46fnz58/NHW2nyWlpHDaRiUxqFUO4QHuSzHB7tycD1rV6PsNThRxdIvmySPLJKj7lkZzwMYBXChQB7LUrY61YTSSxxOHeBgsygH9GxGQDkYPHtXjSeodMujILeVZDC5jlAzmNx3BBAPoeexwabYyydaZraJ7zmZ7vPUEEslvJGkYl8xWQqXCgBlIySQfl2FVroPR+o7GPyJ0jki3ZVkl+KLd97gqAVzz3znPfPFq07W7CdpVhcO0DmOYAEeW47qcjn8qxaJ1HpV4rNayrKEYo+3I2MPQggGsmuZ3KpxFq6U6WIxPP190X1vp+q3NtJb28aHzAuZZJNoGHDEBQCSfhx6d6y9HWepQW0dvcRqPKTaJEkDBsHjjAIOD/dUhYdR6XPPNBDKrywYEyLn9GTngnGM5BHB4xUPqHih0lBK8U10iSRsVdSr/AAsO44XFbt+LcePPheDiMZz69PNo3vRF9b3Ru9LdEZv462kyI5cnJwR93nnHoexA4q0aXe3Ui/poHgYYyGdHUn+SyMcj6gd6w2vVWjyWjXccoa3UOWlAbACZ3HBGeMe1bEGt6e9t9pSRWg2GTzRyNigkn34weO/BFZFIrPI1OItq1iL85jv3x+/qgNKg16y3xeULyEu7xPE6pJGHYsUZJCAeWPIb/wCNuLTLy4uori5QRLAH8iHcHYu4AMkjL8IwowFBPfOfStm76w0SK1S7kmVbd9uyUhsNuzt4Azzg+lRVv4sdGu6ol2hZiFUbZOSxwB9z3NIoW4iZmbYiJnrP3698c/st1KUq3OUpSgUpSgUpSgUpSgUpSgUpSg5NKNd/yg1D7DDbTHyrXeLpmAUeWMbdoPPer5pyakLKT7XHDFLtkytsSUxtO05IBzitLV/DbQrm4e4kEwlkCh2jnkj3BFCrwrAdhUlofSthaRPFD5hWQkt5sryHldvBYkjj2oOQdBvd6VZ2moJueyuRt1CPk/Z3Erolwo9sAAj/AKjF58F0jfRowQGUyT8EZB/TPjg1atM6a02C0FoiZgCsnlud25XLFgSe4O4196e6esLK3WC2UrGpYqGYsQWYk8nnuaCm9HWdsdc1kFEIBs9oKjC/oW7DHFYfE8X3756R9mSKSXdd7EnJEbHykzuI57ZP1Aq8WHTthDcz3EakS3Pl+cSxIby1KrgHgcH0rU6m6K0m/aJrkPuh3+U0crRld+3dypH6ooMXS6dQbnN9BaQjA8s2rMSTk7g24DA7Vz221+7tNQ1iRLBr2NZlaV1dB5IWM9wwJPGTwPSuh6D0LpVnKZYDMWKlf0lxJIMEg/ddiM8Dmt/TenbCCWeWJSHuWDzEsSGZQQMA8DgntQVTwk0gi0muGEQS+madIITujgRhgJ2xu4IIxxgD5DXsLK2/ynuV2Jt+wxnbtGAfNXnGKuHT/TOn2SulsrIjuZPL3EqjN32A/cHyHFe4+nbBbx7sA+e8YiZtxwUBBA29hyBzQUHxW1+xNzZ2ModoNwuLxIozITHGT5UZVfws459gAayeDmv2/wDCbFS+yCRpLQSoUY28rEgbW5+FjjP8oVerHp2wiuZrlFPnXGwSuzE8IMKqg8KPkK+T9OWD3cd2VInjRo1cMQGRskqw7MMkkZ7Ggq3h/wD5y1j/ANzF/hmqLoFlqNqbvVbMNIYb67jvbYHi4tg6sSo9HQsW/wDwg9l0zp+xt5Z5YgQ9y4eYliQzKMDAPbg+lfNF6esbRZFgUgSyvNJuYtl5Mbjz2HA4oKX4Q6hbzyanNEd0ct6zocYyrKCOD24NUbpPTeoba3+2aUDI9xNPbXER5CsZSILgD02M3JPAHyJrtHT3SmlWPmi1TyxM5kdQSVDH9UH7o+Q4rNoHT9jZxeVbgqm9nwzFjuc5bk/Og534XaAllq2oW4YyFIbQvIxJMkjoXkbn3dia1enV6k+3ar9igtJl+2vvN0zBgcdl2g8Yrptp07YR3U10gImuAiysWJBEYwuF7Dj2qDu/Czp6SaWYidXmcvJ5dzIgZj3OFYCg+dWrdjQbr7Qkccv2WbzEhz5attb7pIziueW8lzpNgAxZ9P1CzyrHJ+xXUttyv8yQn9v0OeswdI6alm9n+kaGQOrh5WZiH+98bHdWafprTXs/scib4PLWLYxJ+FQAvxd8jAIbvkZoInw4hjbRrIMAw8iPhgCO3sahvDq0tze6tlFO29+H4R8Pw+nHFXfSdKtraCOCEERxqFQEkkAduTyawaV09Y28k8kQIa4k8yYlidz4xkA9voKDTsesbKW5aBQwI28n2YKyE+wYMuOT94ZA9J+o2Dp6wSTzFXDZJHyJAH1OAMAEkAdscVJUClKUClKUClKUClKUClKUClKUClKUClKUClKUClKUClKUClKUClKUClKUClKUClKUClKUClKUClKUClKUClKUClKUClKUClKUClKUCl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g;base64,/9j/4AAQSkZJRgABAQAAAQABAAD/2wCEAAkGBggSEBUUEBQVEhQVFxYYEhISFBsYGBAYFxUWGxgXGBgZGyceGBwlGhUYIDIgIycpMSwsFyAxNTAqNTIrLSkBCQoKDgwOGQ8PGjIkHiUuNSwqMDAvNCk0NSkvLTUqLCksLC4qLiopLCwpKSksNSwwKSwsKTUsLC0tKSwsLS0sNf/AABEIALcBEwMBIgACEQEDEQH/xAAcAAEAAgMBAQEAAAAAAAAAAAAABQYDBAcCAQj/xABIEAACAQMDAgQDBAMLCgcAAAABAgMABBEFEiEGMQcTQVEiYXEUMkKBI1KRCBUkM2Jyc4KSobMWNUNTVGOxwdHSFyU0dOHw8f/EABkBAQEBAQEBAAAAAAAAAAAAAAACAQQDBf/EAC4RAQACAQIEBAUDBQAAAAAAAAABAhEDEgQhMUETUYGRIjJhcbGhwfAUQqLC0f/aAAwDAQACEQMRAD8A7jSlKBSlKBSlKBSlKBSlKBSlKBSlKBSlKBSlKBSlKBSlKBSlKBSlKBSlKBSlKBSlKBSlKBSlKBSlKBSlKBSlKBSlKBSlKBSlKBSlY5540VnchVUFmZjgKAMkk+gAoMlK/P8A1b4+Xj3kYsfgtYpFLEj47sK3xA5+4hGcDv6n2Hfo3BAI7EZH0NB6pSlApSuF9VeNGq2etzIuJLWIrE0BwM7Rl3Vu6vuYj2IAyPYO6UqO0DX7G9t0uLZt8bjj0Kn1Vh6MDwRUjQKUpQKUpQKUpQKUpQKUpQKUpQKUpQKUpQKUpQKUpQKUpQKUpQKUpQYLi9t4yokdULsEjDMBvYgkKue7YBOB7Vzr90Bq08OlBEJHnzJG5H6gV3I/Moo+mao37onqCRr2G2U4WCPzDg/6SQ9/yVVx/ONe5NRv9Z0CCOVh5sF4qSTyHgRJbyuZpD/JQnJ7nb7mgo3h70VdaneJEoPlKQ1xJ6Rx55Gf1mxgD357A1+ulUAYHAHYe1fl5vFG6s0+zaKBBAp5maNWmum9ZH3Ahc+igcDjPpVz8OPE/rq5mWOS1+2Rk/HME8nyh+sZAPLOO+MZPpQdvpQUoFfnDx26IuYLxrxFLQXBBYj/AEUuMFW9g2NwPuSPSugeKnXfV1k22ztP0WB/DCplGccjavEZB/Xzn0rlkHjP1I26O+Ed5byDbLBLEqBlPfDIoKn2POCAaC0/ubdWn826tySUKLKB6KwYISPqGX+yK7kL228zyt6+YF3mPcNwUnG7b3xnjNcH6Ia101b+/tSZbdrTfaFxyreaFMMuPxo5QHHcFWHBFVXw26vvU1yGeaRna4k8qdmPLiUhRn5Bthx6bRQfqmlKUClKUClKUClKUClKUClKUClKUClKUClKUClKUClKUClKUClKq3iV1Lf2GnyXNsqM8bR5EgJXazhT91gfxD1oOL/ug9Fnj1MTkHy5412t6boxtZfrjaf61bHTOtaRp2gKbuM3DXc7yR2u7asyxbUBlP8Aqw6Zx+I4GCM1vp4jadr0JsL+Jbadzm0uEJMYm/ACDym7O3uchscHFaNz0JHIyPqUhtLLT7W1ilOPjklaJZZIox+tvmOTg9wAD6BIdB9f9WajepBbQ21vbqQ0xhtxthiB5GST8RxgfM+wOO7gVQ/CHXNIuLaYWNsLWCKXYgzl5fgU75D6sc+59OavtApSlArkvi31V1Xp0yywrDLZyAD9JCGEcgHKOQQee4yeeR6V1qq91/qsNtptxNJCtwiKu+GT7soZ1Ug8H0bPY9qDkug9X6TqdnfWot0tLqeB2EcHEN08S7wVT8Enw8/rAck4GOeeHOjT3WqWsaA8SpI5/VSNg7E+3Ax9SKu1l09ozywaporMI4J4TeWUhy9qpkAYqeS0ZBPvxk54IG7Y6tpfTSSZi8+/uGciMnaLa3DsIg7YJBYDftAyeM4wCQ73Sud+EfiDq2qi5e4SKNYjGIxEGGSwctksxzgBfbvXRKBSlKBSlKBSlKBSlKBSlKBSlKBSlKBSlKBSlKBSlKBSlKBUT1Xoa3llPbE482NlBP4W7ofyYA/lUtSg/E17Z3dvM0cqtHLGxDA8FGU//TmuieLnVE95b6aR9yWDznC9nnLeXIT7kFCB/ONdN8TdM8P5zjUJ4oLgDAkjceco9AygHcv84fQiqv0x0JFKtqsU8V/BZ3iSxTRMM+VKy+bDLHnKMHRJMHIIL/SguPhXZWGnwJp7uBetH9quIvUeYQuM9sqFVSPz7Gr/AF+aNP167PVvmsTua9aHn0QsYQv5Jj9lfoPTOptKuJZYYZVaWBis0XZ0KnB+E8kZ/EMj50EpSlKBUB1jdaOYRa3cgQXpNvGPUs6nBHtg457ZK+9b2u9Q6ZZxGW7lWFB6t3Y+yqOWPyAJrgf7oHV5W1G3CMQsdujx+mGd3O4exwqf2aDQ8NIL+x6gFrLxzNDcqfuugjZsnPdfhVwfaqh1brcl5fT3ByfNkYrn0TOEX8kCj8q7Zr/TtxMzaiDHA8+nwRGeZgkcLzqwnmZjz8MOEAGSTIPYkYPDvp/w2tpVIvIbu6BG15jsRW/3SN8JOexJY+2KC1+DXSk1jpiiZdsszGWRT3TcAEU+xCqCR6FiKvdfBivtApSlApSlApSlApSlApSlApSlApSlApSlApSlApSlApSlApSlBwbxp8K51ke+skLI2WuokHKN6yqB3U929jk9iccr6b6l1OxuFntXKOO47rIvqjj8Sn2/MYPNfs2qtrHh10hKWluLWDPLO+PL7clmKED6k0HGnht7+7j1bTVzLFLFNf6evMqMjqWlhHeVGx6cgntzgaHiLNfWGtm9tXwsxW4tpV+7IrqN4PuN24FfYj3rc1nxG6Xtrj/ynToP0bfDcyFwzEeqBWDKPmW5HcCti68atKvYhDqunJKmSQ0EhVoye7IDyD9HGfWg7f0f1RaahZx3EXZxh0zkxOPvIfof2gg+tSl7eQRRtJKwREUs7t2VQMkn8q5D4Ww6CZmbSJNSiUkedHNHG8HHYO2MA+2G3flU94sW9k0X8PlvhacFo7OJChI7ea+Ce/I3EL29aDjfUOt6jr2rIqbtjuI7eP0iizyxHodoLsfl7AVbut9FsrrUpL28bydNtwkSP+O+MQ5jt17vl9y7xxgE59o7S/FHpTTQ371ae7Oww1xdSDew9sLuwPkCorUfxcsLmcPqWm286cLlC4eNf5G9iv5Dbn3oK/154gahqc2W/RwJxBbqfhjA4BP6zY9fyGBUr4WeGF1qUwkmVks0OXc8eeQf4tD6/Nh2HzxXaOnehPD+5ijubW1hkRxlSQzAe4ZGYgEHggj0q8QwxooVAFUDCqowFA7AAcAUCGGNFCqAqqAFUDAUAYAA9BivdKUClKUClKUClKUClKUClKUClKUClKUClKUClKUCleJZo1UsxCqBksxwFA7kk9hUMeq4CMwxXFwv68UJ2H+azlQ4+a5FZMxC66dr9ITlKgrHrLSpZRCWaGY9oZ42jc/QMMN+RNTtImJ6F9O1JxaMFKVo6ZrFpcBzC24RyPE/ydO/1HPetymKzMZb1a2padbTxPFMoeOQFXQ5AYHuODmtmo3V9etbYFphIEAy0ixO6qM/iKA4/OsmcdW1rNpxWMy5lrn7nLSZGLWlxJb5/BIolUfIHKsB9SaxaF+5x09JA15ctOoP8VGnlBvkzbi2Ppj610O2680WRd0bTOvPxJazsOO/IjxW1pPVGnXMjxwlyyAF1eJ49oJIH31HsayL1nu9LcPq1iZtWYx15N7T9OtII1igRY40GFRBgKPoP+NZ3RSCCAQRgg9iD6GvFzcxRoXkYIqglmY4CgdySewqDl60tVXzDDdeT388W7bNv62Pv7fXO3tWzaI6pppXv8sZU3qzwA0S5cyWrmzY8sipviJ+SZBT8jj5VEaZ+5rtQ2bm8Z1/VhiCE/1mZv8AhXZLO7hljWSNgyOoZGHZgRkGs1aiYxylE9NdLaXYQ+TaJ5aZ3NlixdiACxJPfAH7Klq0bHV7SZ5UjbLQuEkHsxUH8++PqCK3qZyTWaziSlQ+t9U6faDM/mKoxlxDIyjPYbwu3PyzWrF1zprRiULceURkS/ZZSmPfIU8fOp3RE4y9a8Pq2ruis4+yxUrR0rWrC5TfbyLKvYlT90+xHcH5Gt6qicvK1ZrOLRiSlRup69awsqHfJKwJWGJC7sB3bA+6v8piB8617Dqm0km8hllhmILLHPGULqO5U8q2PkandHRcaV5ruiOSapQUqnmUpSgUpSgUpSgUpSgUpSgV8Nfa+GgpD3gv9Ve3PNtZgNInpPNkbQ49VU54919au+2uZdGSG31y+gk4aYu8ZP4/jMgx/Ucn+qa6dXlpTmJmfN38fSNO9aV+XbEx6xmZ9Zyitc0GG48puBJDLHJG+OV2upZfoygjH0PpUoK8TzxoNzEKBjJJwBk4H95r3mvTDim1prET0joiuptQmigIi/jpSIoP6STgN9FGXPyQ1SejU/e/Vp7EkmOZRJAWPLELn9pG8H5pVhuRf3N8Wt2iCWYKAyozq00iguQFdeUjKrn/AHjCqz4jWOsQm3v3aFmt5FH6GN0OCcjdudsjIK+n368NSf7/AC/Hd9fg61mP6eZj44/y61/n1l1EVE9WKPsF1/QTf4bVvWF5FLEkiHKuqsp+TDI/41pdV/8AoLr+gm/w2r2t0l8zSiY1axPnH5QXhN/muP8Any/4jVa0igLlwFLgbCw74BztJ+pzj51QvDPp7T5tNjeRWLFpAcSyKOHOOFcD+6rno2jW9shjiztLs4DEsRvOSMnk/nk1GlnbH2dXH7P6jVxM53T2+vnn9lb8WXulsVZBuRZo2mX0KDJAb+Tv25/Kp3p7qXTb2LfAwPHxxn78Z9mX/n2NSM7wE+W+071b4G53qMBuD3HxDP1rnXVHhu0BN3pbtDJHljEp4IHJ2HuOPwHIPbjtWW3VndHNWh4Otpxo6k7bRM7Z7c+0+3V0PTrCGGJIo+EQYUE5wPQVr6/qZt7d5FG5+FiT/WSOQsa/m5A/bWr0brkl3YwzuAGYEPjsWVipI9gSufzrQ1YXtzepHAYwtpiSQyqzKZZFYRrhWU5VNzd/xrVzb4eTnrpT4011O2d3p/2eXqrGgwS6ZrIhkcul5GpLn8cuCS31MgcY/wB4K6gK5p4l6RrRgS6d4S1s4ZTDG6soZl5y0jZAYKe1X3QtVjubaKZe0iBsfqn8S/k2R+VRp8pmvrDq42PF06a+cz8tvvHT3jHshvExR+9Vz9E/xUrN0CB+9lr/AEQ/51i8TP8ANVz/ADU/xUquWekaodDSS2ubgSCEMkSsgXAOWVdqB/ug4+LvistONTP0VpUjU4OKzOM6n+sPfTGnsuv3hg4gVf0m37u9xGdvtndvPy5ro5qqeG2qWE1inkqqMvE6L/rMcufU7vvZOfb0q1Gr0ojbmO/Nzcde06u20YmsRX25Zn7ua2fU0VprV4t6dgm8vypW+6qqPgBPopB79gVOav8AJZ2srRS8MYyWjYH9dCp5HcEN/cKj9a6c0fUIgJVDgZ2SocMhzg7W+o7HI47VStDt9W0nUIrVpDNa3JIiz+E+4H4WBIyBwQ2e/aMzScTzjLpmunxNd1J26la847TERicfXEdHUaUFK93ySlKUClKUClKUClKUClKUClKUFa6s6MiuyksbmC5iwYp1GexyFYeoz+zJ78grPVOpYxtuLQTMP9LbTIFf5lJSpX++vus+I3TFpM0NzcrFKuCyFXJG4AjspHYg1vaJ1Vo95E8trKJY0JDsAwCkKGI+IA9iDUbIzmHRHEW2RS0RMR0z29YmJ9OiIurbqK7ljEkaWlskiSSKZBJLP5bBlX4PhVcgZ5/6VO6tNqCp/Bo1kkOceY+xVOOC3BJHyH91fdF13TruETWsiyxkkBl9weQQcEH5H3Fan+WOh/ZDeecv2ZTgzYbAO/ZjGM/eOO1bFcJtq7pj4YxHb+Tn9WPo+xvoLcR3CASAszyK4YTO7szN2BByfWvXV1hcT2skEcYkMqsuWcKIz3VjwScHB4HpUUPF7on/AGyP+xJ/2VMdQ9YaJY7Ptkyw+Zu8vcGO7bjd90HtuH7abY27TxreL4vfOfVEdDaf1BaQrb3KRuik7JI5clFJztKlRkA5xg+uMVKdUx6lJBJDbxK5ljZPMeQKqbwVPGCTwc1j0Hr3p29lMVpcLNIFLlVVgQoIBPxKB3YftrX1LxN6Tt5nhnukSSM7XQq+VPtwuKyK4rtVfiJtq+LMRnOfpn3R3SGmdT2NsIDBBKAzMrfaSuAxyQR5Rzznn51NWDa/JcBriOOCFEbCxzGQyuxUDd8K8AbvTua24up9Ia1a6SZHt1VmaVDuVQv3s45yPbGagf8Axf6J/wBsT+xJ/wBlIpiMZVq8TOpa15rGZ6zz7+uP0SXUml6o0sE9oyb4PMBhkJCzpIF3LuGdp+AY47/3+Z7/AF2VDGlqYGYFTLNLGyR5GCwWMlnI9Bhc+pFSd5runRWxuZJAsARXMpzja2NpxjPO4cYzzWewv7aeJJYWDxyKGRx2ZSMg+9btRGtyiJrE46fnz58/NHW2nyWlpHDaRiUxqFUO4QHuSzHB7tycD1rV6PsNThRxdIvmySPLJKj7lkZzwMYBXChQB7LUrY61YTSSxxOHeBgsygH9GxGQDkYPHtXjSeodMujILeVZDC5jlAzmNx3BBAPoeexwabYyydaZraJ7zmZ7vPUEEslvJGkYl8xWQqXCgBlIySQfl2FVroPR+o7GPyJ0jki3ZVkl+KLd97gqAVzz3znPfPFq07W7CdpVhcO0DmOYAEeW47qcjn8qxaJ1HpV4rNayrKEYo+3I2MPQggGsmuZ3KpxFq6U6WIxPP190X1vp+q3NtJb28aHzAuZZJNoGHDEBQCSfhx6d6y9HWepQW0dvcRqPKTaJEkDBsHjjAIOD/dUhYdR6XPPNBDKrywYEyLn9GTngnGM5BHB4xUPqHih0lBK8U10iSRsVdSr/AAsO44XFbt+LcePPheDiMZz69PNo3vRF9b3Ru9LdEZv462kyI5cnJwR93nnHoexA4q0aXe3Ui/poHgYYyGdHUn+SyMcj6gd6w2vVWjyWjXccoa3UOWlAbACZ3HBGeMe1bEGt6e9t9pSRWg2GTzRyNigkn34weO/BFZFIrPI1OItq1iL85jv3x+/qgNKg16y3xeULyEu7xPE6pJGHYsUZJCAeWPIb/wCNuLTLy4uori5QRLAH8iHcHYu4AMkjL8IwowFBPfOfStm76w0SK1S7kmVbd9uyUhsNuzt4Azzg+lRVv4sdGu6ol2hZiFUbZOSxwB9z3NIoW4iZmbYiJnrP3698c/st1KUq3OUpSgUpSgUpSgUpSgUpSgUpSg5NKNd/yg1D7DDbTHyrXeLpmAUeWMbdoPPer5pyakLKT7XHDFLtkytsSUxtO05IBzitLV/DbQrm4e4kEwlkCh2jnkj3BFCrwrAdhUlofSthaRPFD5hWQkt5sryHldvBYkjj2oOQdBvd6VZ2moJueyuRt1CPk/Z3Erolwo9sAAj/AKjF58F0jfRowQGUyT8EZB/TPjg1atM6a02C0FoiZgCsnlud25XLFgSe4O4196e6esLK3WC2UrGpYqGYsQWYk8nnuaCm9HWdsdc1kFEIBs9oKjC/oW7DHFYfE8X3756R9mSKSXdd7EnJEbHykzuI57ZP1Aq8WHTthDcz3EakS3Pl+cSxIby1KrgHgcH0rU6m6K0m/aJrkPuh3+U0crRld+3dypH6ooMXS6dQbnN9BaQjA8s2rMSTk7g24DA7Vz221+7tNQ1iRLBr2NZlaV1dB5IWM9wwJPGTwPSuh6D0LpVnKZYDMWKlf0lxJIMEg/ddiM8Dmt/TenbCCWeWJSHuWDzEsSGZQQMA8DgntQVTwk0gi0muGEQS+madIITujgRhgJ2xu4IIxxgD5DXsLK2/ynuV2Jt+wxnbtGAfNXnGKuHT/TOn2SulsrIjuZPL3EqjN32A/cHyHFe4+nbBbx7sA+e8YiZtxwUBBA29hyBzQUHxW1+xNzZ2ModoNwuLxIozITHGT5UZVfws459gAayeDmv2/wDCbFS+yCRpLQSoUY28rEgbW5+FjjP8oVerHp2wiuZrlFPnXGwSuzE8IMKqg8KPkK+T9OWD3cd2VInjRo1cMQGRskqw7MMkkZ7Ggq3h/wD5y1j/ANzF/hmqLoFlqNqbvVbMNIYb67jvbYHi4tg6sSo9HQsW/wDwg9l0zp+xt5Z5YgQ9y4eYliQzKMDAPbg+lfNF6esbRZFgUgSyvNJuYtl5Mbjz2HA4oKX4Q6hbzyanNEd0ct6zocYyrKCOD24NUbpPTeoba3+2aUDI9xNPbXER5CsZSILgD02M3JPAHyJrtHT3SmlWPmi1TyxM5kdQSVDH9UH7o+Q4rNoHT9jZxeVbgqm9nwzFjuc5bk/Og534XaAllq2oW4YyFIbQvIxJMkjoXkbn3dia1enV6k+3ar9igtJl+2vvN0zBgcdl2g8Yrptp07YR3U10gImuAiysWJBEYwuF7Dj2qDu/Czp6SaWYidXmcvJ5dzIgZj3OFYCg+dWrdjQbr7Qkccv2WbzEhz5attb7pIziueW8lzpNgAxZ9P1CzyrHJ+xXUttyv8yQn9v0OeswdI6alm9n+kaGQOrh5WZiH+98bHdWafprTXs/scib4PLWLYxJ+FQAvxd8jAIbvkZoInw4hjbRrIMAw8iPhgCO3sahvDq0tze6tlFO29+H4R8Pw+nHFXfSdKtraCOCEERxqFQEkkAduTyawaV09Y28k8kQIa4k8yYlidz4xkA9voKDTsesbKW5aBQwI28n2YKyE+wYMuOT94ZA9J+o2Dp6wSTzFXDZJHyJAH1OAMAEkAdscVJUClKUClKUClKUClKUClKUClKUClKUClKUClKUClKUClKUClKUClKUClKUClKUClKUClKUClKUClKUClKUClKUClKUClKUClKUClKUCl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lasvegasblog.harrahs.com/wp-content/uploads/2010/11/caesars_ent_logo_50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4683"/>
            <a:ext cx="4762500" cy="3171826"/>
          </a:xfrm>
          <a:prstGeom prst="rect">
            <a:avLst/>
          </a:prstGeom>
          <a:noFill/>
        </p:spPr>
      </p:pic>
      <p:sp>
        <p:nvSpPr>
          <p:cNvPr id="4104" name="AutoShape 8" descr="data:image/jpg;base64,/9j/4AAQSkZJRgABAQAAAQABAAD/2wCEAAkGBhESEBMREBQUExQVGRsaFhgWFxobHBkYGhYWFxoZHR8XHCcgIRwjHBoYIC8hIycrLCwuGSAyNTAqNSgwLCkBCQoKDgwOGg8PGikkHiUpNCksNDYwLywvLC0pKTUsNC8vLC01LCwpLCwpLCwpLCwsLCwsLCksKSwsLCwsLDQsKv/AABEIAF8A8AMBIgACEQEDEQH/xAAcAAEAAgMAAwAAAAAAAAAAAAAABgcEBQgBAgP/xABKEAACAQMABwMFCgsHBQEAAAABAgMABBEFBgcSITFBUWFxEyKBkaEyQlJicnOxsrPBFBgjMzQ1VIKS4eMIF1Ok0dLwJJOio8IV/8QAGgEBAAMBAQEAAAAAAAAAAAAAAAIDBAUBBv/EACsRAAICAgIBAgUDBQAAAAAAAAECAAMEERIhMRNBBRQjYZFRwfEiMjNxof/aAAwDAQACEQMRAD8AvGlKUiKUpSIrX6c05DaQtNO26o5drHoqjqTTTmnIbSFpp23VHLtY9FUdSaoPWvWua+m8pJ5qDIjjB4IPvY9T91a8bGNx+0y5GQKh9589a9qF8LuK9ifc3GISLJKeTIGUYe+zgZPPIGMYFXXqJr1b6TthND5rrgSxE+dG33qeOG6+IIrmTWf3CfKP0Vh6saz3FhcLc2zbrLwIPuXXqjDqp/mOIplqEs4r4jEYtWCZ2ZSo3qNrzb6TtxNCd11wJYyfOjbs71PHDdfEECSVkmqKUpSIpSlIilKUiKUpSIpSlIilKUiKUpSIpSlIilKUiKUpSIpSlIisDTem4bSFpp23VX1seiqOpNZ9UhtXW8/C83H5nj5DdzubvXn7/tz6OFaMeoWvxJlGRaak5ATR62a2TX83lJPNRciOMHgg+9j1P3Vg6G0NNdTLBAu87epR1Zj0ApobQ011MsEC7zt6lHVmPQCr71S1ShsIdxPOdsGSQjix+5R0H311771x14r5nJppbIbk3iamLZTYmwazmXfL8WlwA++BwZT73GTgcsZznJrnPXnUa40ZcGGYbyNkxSAebIvb3MOGV6eBBPYFajWjVe3v7dra5XeU8QR7pG6Op6MP5HhXCZix2Z21UKNCclar60XFhcLc2zbrLwIPuXXqjDqp/mOIrqjUbXm30nbiaE7rrgSxk+dG3Z3qeOG6+IIHMevGo1xoy4MMw3kbJikA82Re0djDhlengQTmbLU0gdIx/wD5vCT35bPk/J5G95THvPbnGOOKjJTrSleB315pEUpSkRSlKRFKUpEUpSkRSlKRFKUpEUpSkRSlKRFKUpEUpWFpXTdvbJv3M0cK9sjhc+GTxPcKRM2sHTOhobqFoZ13kb1g9GB6EdtRS421aGQ4/Ct75MchHr3az9F7UtE3DBY7uIMeQcmP0flABn016CQdieEAjRmdqpqjDYRbkXnM3F5CBvMenLkB0Ar019v5INGXc0LFJEiZlYcwQOB41vg2eVRnaZ+qL75h/or1mLHZniqFGhOcv729M/tsvqT/AG1f2x/Tc93ouOa5kMsheQFmxnAfA5AVylXT+wb9SxfOS/XNRkpLdaNV7e/tmtrld5TxBHukbo6noR7eR4Vi6lak2+jLcQwDLHBkkI86Ru09gHReQ9ZOTNrfYozI1zArKSGBkUEEHBB48waytHabt7je8hLHLu43txg2M5xnHbg+qpFGA3qRDqetzOpWm0lrhZW53ZriNWHNc5YeIXJHprCh2k6MY4Fyo+UrqPWVxUhU5GwDImxAdEiSalfG1u45FDxsrqeTKQQfSOFfaq5ZFKVpdI652MBKy3EasOag7xHiEyRUgpboCRLBfJm6pURO1TRmceWP/bf/AErY2GvFhMQsdzGSeQY7pPofFSNTjsqZEWofBE3tKA0quWRStdpTWK1tv0iaOM9jMM+gDj7K0b7UtGA48sT4Rv8A7asWt28Ays2IvkiS2lRy02haNkIC3MYJ+HlPa4AqQRShgGUgg8QQcg+qosjL5GpJXVvBnvSleGcAZJwBzzUZKeaVHb3aBo6I4a5jJHRMv9QEVjQ7UNGMceX3flI4/wDmrBTYe+J/ErNqDrYkrpWJo/S0E670EqSjtRgceOOXprLqBGvMmCD4ldbWNqY0aggt917uQZGeIiXlvsOpPHA7snhwPN2k9Kz3UplnkeaRvfMST3Adg7hWbrlpxry/ubljnfkbd7kB3UHoUCtrsz1lsrC7N1eRSTMq/kQgU7rk8XO8RxA4DxPdXk9n30bsb0xMgdbYoCMjyrKhP7rHI9IFaTWPUy+sCBdwPEG9y3Aqx7AykjPdzq7vxj9H/s916o/99a3WPbjoq8tZbaa2uSsikcVj81vesPP5qcEeFIkD2d7VrnR0io7NNak4aInJUfCjzyI+DyPtF8696Qjn0HdzQsHjkt2ZGHVSAQf5VyXV0aiaXaTVbScDHPkFcL3I6hgP4t+kSl66f2DfqWL5yX65rmCun9g36li+cl+uaRKv1lP/AFt189L9o1emj9OzwRyxwuUEu7vleDYXewAegO8c4r31l/Tbr56X7Rq3mzPVdLy6JmG9FCAzL0ZiSFU93Ak+HfX0hZVqDN41PnFVmt4r53NBYaAupxvQwSyL2qhI9fKvhe6OmhbdmjeJux1K58Mjj6K6cjiCgKoAA4AAcAOwVh6Y0NDcxNDOoZG9YPaD0I7awD4id9r1N5+HjXTdznnQWsVxZyCS3cr8JfesOxh18efYavzVXWSO+tlnTgeTr1VxzHh1B6giufdMaNNvcSwMcmNyue0A8D6Rg1NtjGkit1LBnzZI97HxkI4/wsfUKuzKlev1B5lOJayWemfE87TNepXne0gYpFGd2QqcF26jI47o5YHM5zUI0Voee5k8lbxtI3PC9B2kngB3mrv0zqpoiPenuooU3mJZnYjLEkn33EnjwFaOz140LYlxaI2WxveTRuOM44uR2n11XTeFr41Idyy2jk+7XGpD/wC6jSeM+Tj8PKLn/So3pXRE1tIYriNo3xnDdR2gjgR4VaNxttgH5u3lb5TKv0ZqAa4a2yX8yyOgjVF3VUHOMnJJOBkk91aKHvZvqDqZ7koVfpnuSTZdrpLHOlnMxeKTzY9453H5gAn3p5Y6HGKk+1DXV7RUt7c7ssg3i/VEzjh8YnPHpg91VNq82Ly2I/xovtFqZbZtHut3HNg7jxhQegZC2R6iD6+yqrKU+YXfuP8Astruf5dte0gkUck0gVQ0kkhwOrMx7zxJ8al8GyLSLLkiJD2M/H2Aj21EtG6QkglSaI4eM5U4zx8OzHCrFsdtkgGJ7ZW743I9jA/TWi83DXpASigUn/KTIXp/VG7ssG4jwrHAdTvKT2ZHI9xr7apa4z2MoKktCT+UiJ4EdSOxu8emp9PtQ0ZdxmG7hlCHBIZQwyDke4bPOtxoLRGhLgZtYraTHMY84eKvxHqrM2Q3DVyH9poWgc90uJIb7TsMVsbp2/JBQ4I6ggFcdpORgd9UVrVrvc3znfYpDnzYlPm46b3wj48OwVL9sl6ES2s4wFQAuVHAYXCIMDoPO9lVrZWjSyJEvupGVR4swUfTTCoUL6hjMuYt6YntY6OlmbchjeRuxFLY9XL01mXuq15CpeW3mRRzYocDxIzj010DoLQUNpCsMKgADierHqzHqTWwxVbfETv+kdSxfh412e5zBZX0kLiSF2jccmU4Ps6dxq6Nnev/AOGgwT4FwgzkcBIo5kDow6j0juhm1jVmO2uEmhUKk+9lRyDrjJA6Agg47QaiegdJtb3MM68CjqT3rnDD0qSK02ImTVyA7mZHbGt4k9SvNJ2Rhmlhb3Ubsh8VYqfoqWbNtna6WadPwkQPEFYDye/vKxYE+7GMEKP3hUs267O5I520lbqWhkx5YAfm35b5+K3Dj0Oe0VWOrusVxY3C3Fs+5IvpDA81YdVPZXBndlu/izn9v/y/9Wn4tB/b/wDL/wBWvro7+0ou4PwizO/1Mcg3T34cZHhk+NR3XTb1c3cTQWsf4LGwwzb29IR1AIACg9cZPeKRN7+LQf2//L/1a2w2cHROhdLL5fy/loc/m9zd3FYfCOc73sqlNE6T0jLKkNtNctI5wqpLJkn0N7eQroPSmhJrTVq5iuZXnm8g7SO7FvOYZKgt71eAHhnrSJzDXT+wb9SxfOS/XNcwV0/sH/UsXzkv1zSJV+sv6bdfPS/aNUy2MaVRLiaBiAZVUp3lC2R44bPoNQ3WX9NuvnpftGrXwzMjBkJVlOVIOCCOoIr6Rq/Up4/afOLZ6dvL7zqSvV3ABJOAOJJ6CqW0bthvY0CyJFNj3xyrHx3eB9QrW6x7R7y8QxMVijPuljB84djEnJHdwFcoYFu9GdU51etjzNVrRpFbi9uJk9y8hK96jzQfSBn01vdl8nk7me5YHcggd29mB4nB9VRCOMswVQWYnAAGSSeQAHM1dGrWobQ6LuIXwLi5Rt74p3SETPdnj3k10Ml1rr4H36nPxlayzmP9ypdOaemu5mmnYknkOiD4KjoPp61tNUtRLi/3mjKxxocF2yeOAcADmcEdnOo5JGVJVgQQSCDzBHAg94NSvUnaDJo9XjMYlic72N7dKtgAkHBGCAOB7KusDLXqrzKqyrWbt8SX2mxOEfnbiRu3cVV+neqJ7R9A2lnLDBbA724WkLMWJyQFz0HAMeAHOt7pLbXIykW9uqE++kbex+6oHtNVze3sk0jSysXdzlmPU/8AOlZsdLy3K09TRe9AXjWO5k6A/S7b56L7Ra6K0royC4iMNwquh5g9vQg8wR2iuctCvu3MDHpLGf8A2LUt2saEkhvDON4xT4IOTgOBhl7uWR25PYa8yq/UtUb11Pcaz06mOt9zdaT2Mxlj+C3OOxJAGx+8pB9YrRXeyDSC+48jJ8l8fWAqNavacks7hLiIAsuQQeTKeBU+Pb4VZ8G2u2I8+CZT1A3CPXkfRXj/ADNfSnkJ6ny1g2w4mVnpjVe7tQDcQvGpOA3ArnsypIz3GsC0u3idZImKOpyrA4IP/OnWpxrttOF5AbeGEojEFmcjPA5AAXgOIHEmoLDCzsEQFmYgKAMkk8gB21rqZ2T6o1Mlqqr/AEzuTHaFfNdRWF4RjysLK2OQdH8715JFRfQ16IbmGY8o5EY+AYE+zNXHPqCZNDxWTECaNQyt0EvEkeB3ivtqlr2ykhkaKVSjqcMp5j+XfyNU41iOhrHtv8S/JR0YOft+Z07DKGUMpBBAII5EHiCK96oPVnaPd2aCIbssQ5I+fN7lYcQO45Fbm920XTKRFDFGT74sz48AQB681zmwLQdDxN651RGzMvbXpFC1vADll3nbuDYVfXhj6Kra0tjJIka8WdlUeLEAfTXm9vZJZGllYu7HLMeZqwtlWpbvKt9MpEacYQffty3/AJI6HqfCumNY1Oif5nOO8m7ofxLckjDAhgCCMEHiCD0NVvrNsH0dcsXg37RzxPk8FM/Ibl+6RVlUr56d+UJP/ZrmB/J3kZHxomB9jGs3Rn9mtQQbm8YjqsUYB/icnH8Jq7qUiR7VXUOx0cuLWIKxGGkbznbxY9O4YHdWw1h0Mt3azWzMUWVChYYyAeozWxpSJTv4ttr+1T/wR1YmpeqiaOtFtY3aRVZm3mAB8456cK31KROa9Zf026+el+0apXsp0LDdG7iuEDoUj58wd5+II4g94qKay/pt189L9o1TnYl+duvkR/Weu/eSMfY/QTg0AG/R/UzOv9icZJMFw6DsdQ3tUqfZWPb7ETn8pdcPix8f/Jvuq1aVyhmXa1ynU+Up3vUjureodnZHeiQtJ/iSHeb0cML6AKkVKVnZix2xmhVCjSiRLWjZta3jGXjDMebpjDfKU8Ce/ge+ofLsSmz5tzGR3owPsJq3aVemVag0DKXxqnOyJV+jtiagg3FwWHwY13c/vMT9FSHS2zO0lt47eLMCxsWygBLEqVO8WyT0491S+leNk2sdlp6uNUo0BK2XYpADkXMwI5eanP1VYF3o+OaIxTKsiMMMGHA1k0qD3O+ix8SSVIn9olc6V2MW7km3leH4rAOvoyQ3rJrTvsTnzwuIsd6N/rVvUq1cy5etypsSo+0qm12Itn8rcjHYkf3s33VNNXNRLOyO9EhaT/EkO83o4YHoAqRUqD5FjjTGTTHrQ7URWn0/qna3i4uIwxHuXHBl8GHHHceFbilUqxU7EuKhhoyrb7YkMkwXJA6CRM+1SPorGh2JS58+5QD4sbE+1hVt0rUMy4DzMxw6T7SFaC2UWUBDyb1w45eUxug/IHD15qaKuOArzSs72M52x3L0rVBpR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http://media.marketwire.com/attachments/201011/5461_ElPaso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247" y="3102613"/>
            <a:ext cx="2857500" cy="113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fritz\Pictures\iStock_000009513016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448" y="1313446"/>
            <a:ext cx="4954137" cy="33677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97039" y="5363570"/>
            <a:ext cx="4988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“</a:t>
            </a:r>
            <a:r>
              <a:rPr lang="en-US" sz="3200" dirty="0" smtClean="0">
                <a:solidFill>
                  <a:schemeClr val="bg1"/>
                </a:solidFill>
              </a:rPr>
              <a:t>promiscuity</a:t>
            </a:r>
            <a:r>
              <a:rPr lang="en-US" sz="3200" dirty="0" smtClean="0">
                <a:solidFill>
                  <a:schemeClr val="bg1"/>
                </a:solidFill>
              </a:rPr>
              <a:t>” problem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97350" y="5862087"/>
            <a:ext cx="152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 or Pulls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72320" y="1190861"/>
            <a:ext cx="7169569" cy="4614533"/>
            <a:chOff x="672320" y="914403"/>
            <a:chExt cx="7169569" cy="4614533"/>
          </a:xfrm>
        </p:grpSpPr>
        <p:cxnSp>
          <p:nvCxnSpPr>
            <p:cNvPr id="3" name="Straight Arrow Connector 2"/>
            <p:cNvCxnSpPr/>
            <p:nvPr/>
          </p:nvCxnSpPr>
          <p:spPr>
            <a:xfrm rot="16200000" flipV="1">
              <a:off x="-1132368" y="3216354"/>
              <a:ext cx="4614533" cy="1063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463288" y="2211572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Lucky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389728" y="4086449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Unlucky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1180214" y="5507665"/>
              <a:ext cx="6581553" cy="1063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C:\Users\jfritz\Pictures\iStock_000003502911XSmall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tretch>
              <a:fillRect/>
            </a:stretch>
          </p:blipFill>
          <p:spPr bwMode="auto">
            <a:xfrm>
              <a:off x="1203395" y="1081564"/>
              <a:ext cx="6638494" cy="440483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" name="Straight Connector 17"/>
            <p:cNvCxnSpPr>
              <a:endCxn id="3074" idx="3"/>
            </p:cNvCxnSpPr>
            <p:nvPr/>
          </p:nvCxnSpPr>
          <p:spPr>
            <a:xfrm>
              <a:off x="1073886" y="3274828"/>
              <a:ext cx="6768003" cy="9154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1212112" y="2480930"/>
              <a:ext cx="6439786" cy="2146005"/>
            </a:xfrm>
            <a:custGeom>
              <a:avLst/>
              <a:gdLst>
                <a:gd name="connsiteX0" fmla="*/ 0 w 6439786"/>
                <a:gd name="connsiteY0" fmla="*/ 804530 h 2146005"/>
                <a:gd name="connsiteX1" fmla="*/ 829339 w 6439786"/>
                <a:gd name="connsiteY1" fmla="*/ 389861 h 2146005"/>
                <a:gd name="connsiteX2" fmla="*/ 2530548 w 6439786"/>
                <a:gd name="connsiteY2" fmla="*/ 1144772 h 2146005"/>
                <a:gd name="connsiteX3" fmla="*/ 4040372 w 6439786"/>
                <a:gd name="connsiteY3" fmla="*/ 134679 h 2146005"/>
                <a:gd name="connsiteX4" fmla="*/ 5539562 w 6439786"/>
                <a:gd name="connsiteY4" fmla="*/ 1952847 h 2146005"/>
                <a:gd name="connsiteX5" fmla="*/ 6294474 w 6439786"/>
                <a:gd name="connsiteY5" fmla="*/ 1293628 h 2146005"/>
                <a:gd name="connsiteX6" fmla="*/ 6411432 w 6439786"/>
                <a:gd name="connsiteY6" fmla="*/ 1251098 h 214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39786" h="2146005">
                  <a:moveTo>
                    <a:pt x="0" y="804530"/>
                  </a:moveTo>
                  <a:cubicBezTo>
                    <a:pt x="203790" y="568842"/>
                    <a:pt x="407581" y="333154"/>
                    <a:pt x="829339" y="389861"/>
                  </a:cubicBezTo>
                  <a:cubicBezTo>
                    <a:pt x="1251097" y="446568"/>
                    <a:pt x="1995376" y="1187302"/>
                    <a:pt x="2530548" y="1144772"/>
                  </a:cubicBezTo>
                  <a:cubicBezTo>
                    <a:pt x="3065720" y="1102242"/>
                    <a:pt x="3538870" y="0"/>
                    <a:pt x="4040372" y="134679"/>
                  </a:cubicBezTo>
                  <a:cubicBezTo>
                    <a:pt x="4541874" y="269358"/>
                    <a:pt x="5163878" y="1759689"/>
                    <a:pt x="5539562" y="1952847"/>
                  </a:cubicBezTo>
                  <a:cubicBezTo>
                    <a:pt x="5915246" y="2146005"/>
                    <a:pt x="6149162" y="1410586"/>
                    <a:pt x="6294474" y="1293628"/>
                  </a:cubicBezTo>
                  <a:cubicBezTo>
                    <a:pt x="6439786" y="1176670"/>
                    <a:pt x="6391939" y="1261730"/>
                    <a:pt x="6411432" y="1251098"/>
                  </a:cubicBez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Feeling?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Users\jfritz\Pictures\iStock_000014040326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3471" y="1647571"/>
            <a:ext cx="3171854" cy="42291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5092" y="2811439"/>
            <a:ext cx="325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Don’t play angry!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jfritz\Pictures\iStock_000008517516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2081212"/>
            <a:ext cx="4038600" cy="26955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1009650"/>
            <a:ext cx="56769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jfritz\Pictures\iStock_000009513016XSmal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77422" y="2074460"/>
            <a:ext cx="4203509" cy="3234519"/>
          </a:xfrm>
          <a:prstGeom prst="rect">
            <a:avLst/>
          </a:prstGeom>
          <a:noFill/>
        </p:spPr>
      </p:pic>
      <p:pic>
        <p:nvPicPr>
          <p:cNvPr id="7" name="Picture 6" descr="C:\Users\jfritz\Pictures\iStock_000014040326XSmal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139632" y="1401911"/>
            <a:ext cx="3171854" cy="42291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34770" y="368490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Results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60309"/>
            <a:ext cx="4467890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Addressing Promiscuity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8552" y="1435290"/>
            <a:ext cx="2691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Playing Angry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11" y="2442950"/>
            <a:ext cx="319831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400" i="1" dirty="0" smtClean="0">
                <a:solidFill>
                  <a:schemeClr val="bg1"/>
                </a:solidFill>
              </a:rPr>
              <a:t>Higher loyalty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-Higher hold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-#1 Gaming Company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-Shareholder return</a:t>
            </a:r>
            <a:endParaRPr lang="en-US" sz="2400" i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3016" y="2513464"/>
            <a:ext cx="27863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-$</a:t>
            </a:r>
            <a:r>
              <a:rPr lang="en-US" sz="2400" i="1" dirty="0" smtClean="0">
                <a:solidFill>
                  <a:schemeClr val="bg1"/>
                </a:solidFill>
              </a:rPr>
              <a:t>1.7 </a:t>
            </a:r>
            <a:r>
              <a:rPr lang="en-US" sz="2400" i="1" dirty="0" smtClean="0">
                <a:solidFill>
                  <a:schemeClr val="bg1"/>
                </a:solidFill>
              </a:rPr>
              <a:t>Billion fine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-Fired CEO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-Increased scrutiny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-Rich attorneys</a:t>
            </a:r>
            <a:endParaRPr lang="en-US" sz="24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170" y="763005"/>
            <a:ext cx="471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Great Responsibility…..</a:t>
            </a:r>
          </a:p>
        </p:txBody>
      </p:sp>
      <p:pic>
        <p:nvPicPr>
          <p:cNvPr id="5" name="Picture 2" descr="http://spiderman.sonypictures.com/downloads/wallpapers/spiderman/images/1024x768/sm1_one_sheet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399" y="1755990"/>
            <a:ext cx="4466965" cy="31708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77922" y="5432813"/>
            <a:ext cx="685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 ethical framework in 5 minutes or less.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Is this an ethical Issue??</a:t>
            </a:r>
            <a:endParaRPr lang="en-US" dirty="0"/>
          </a:p>
        </p:txBody>
      </p:sp>
      <p:pic>
        <p:nvPicPr>
          <p:cNvPr id="21506" name="Picture 2" descr="http://t3.gstatic.com/images?q=tbn:ANd9GcSdThuC5BsWytn2DmtbChQKGPz8frnBIXfLGqF5-eSX1w-2zt-e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416" y="548346"/>
            <a:ext cx="4462818" cy="46241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36028" y="5878286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*hint: verb, not noun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685822"/>
            <a:ext cx="896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Will this happen to somebody as a result of my decision/action?*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iderman.sonypictures.com/downloads/wallpapers/spiderman/images/1024x768/sm1_one_sheet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00" y="936172"/>
            <a:ext cx="3785843" cy="26873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3701" y="4147457"/>
            <a:ext cx="5336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“With Great Power there must also come Great </a:t>
            </a:r>
            <a:r>
              <a:rPr lang="en-US" sz="2800" dirty="0" smtClean="0">
                <a:solidFill>
                  <a:schemeClr val="bg1"/>
                </a:solidFill>
              </a:rPr>
              <a:t>Responsibility</a:t>
            </a:r>
            <a:r>
              <a:rPr lang="en-US" sz="2800" dirty="0" smtClean="0">
                <a:solidFill>
                  <a:schemeClr val="bg1"/>
                </a:solidFill>
              </a:rPr>
              <a:t>” 			</a:t>
            </a:r>
            <a:r>
              <a:rPr lang="en-US" sz="2800" dirty="0" smtClean="0">
                <a:solidFill>
                  <a:schemeClr val="bg1"/>
                </a:solidFill>
              </a:rPr>
              <a:t>– </a:t>
            </a:r>
            <a:r>
              <a:rPr lang="en-US" sz="2800" dirty="0" smtClean="0">
                <a:solidFill>
                  <a:schemeClr val="bg1"/>
                </a:solidFill>
              </a:rPr>
              <a:t>Stan Lee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6488668"/>
            <a:ext cx="35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Source: Amazing Fantasy #15,  Aug, 1962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</a:t>
            </a:r>
            <a:r>
              <a:rPr lang="en-US" dirty="0" smtClean="0"/>
              <a:t>Get the facts, Jack (Webb)</a:t>
            </a:r>
            <a:endParaRPr lang="en-US" dirty="0"/>
          </a:p>
        </p:txBody>
      </p:sp>
      <p:pic>
        <p:nvPicPr>
          <p:cNvPr id="1026" name="Picture 2" descr="http://www.larry-adams.com/JustTheFa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979" y="1514121"/>
            <a:ext cx="2676998" cy="36407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257" y="2166257"/>
            <a:ext cx="44839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am I missing?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Who are the stakeholders?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What are my options?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55" y="182880"/>
            <a:ext cx="8503920" cy="640080"/>
          </a:xfrm>
        </p:spPr>
        <p:txBody>
          <a:bodyPr/>
          <a:lstStyle/>
          <a:p>
            <a:r>
              <a:rPr lang="en-US" dirty="0" smtClean="0"/>
              <a:t>3. Consider Alternative Actions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2511" y="1753105"/>
            <a:ext cx="400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Which produces most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good and least harm?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2114" y="1752600"/>
            <a:ext cx="400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Which treats people equally or proportionally?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5857" y="3211285"/>
            <a:ext cx="400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Which respects the rights of all stakeholders?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829" y="4865915"/>
            <a:ext cx="400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Which best serves the whole community?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0228" y="4887687"/>
            <a:ext cx="400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Which leads me to act as the person I want to be?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Make Decision and Test it</a:t>
            </a:r>
            <a:endParaRPr lang="en-US" dirty="0"/>
          </a:p>
        </p:txBody>
      </p:sp>
      <p:pic>
        <p:nvPicPr>
          <p:cNvPr id="3074" name="Picture 2" descr="C:\Users\jfritz\Pictures\iStock_000007603038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9530"/>
            <a:ext cx="3826014" cy="43030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51010" y="2712279"/>
            <a:ext cx="49215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Based </a:t>
            </a:r>
            <a:r>
              <a:rPr lang="en-US" sz="2800" dirty="0" smtClean="0">
                <a:solidFill>
                  <a:schemeClr val="bg1"/>
                </a:solidFill>
              </a:rPr>
              <a:t>on my actions will </a:t>
            </a:r>
            <a:r>
              <a:rPr lang="en-US" sz="2800" dirty="0" smtClean="0">
                <a:solidFill>
                  <a:schemeClr val="bg1"/>
                </a:solidFill>
              </a:rPr>
              <a:t>my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Mom think I am one of these?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jfritz\Pictures\iStock_000012053156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080" y="2147776"/>
            <a:ext cx="3349256" cy="21792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8317" y="1350335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Choices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7535" y="4660605"/>
            <a:ext cx="2585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Consequences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5" name="Picture 1" descr="C:\Users\jfritz\Pictures\iStock_000009332423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41" y="1817175"/>
            <a:ext cx="4084305" cy="2939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Dilemma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60967" y="2690334"/>
            <a:ext cx="64539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en-US" sz="2400" dirty="0" smtClean="0">
                <a:solidFill>
                  <a:schemeClr val="bg1"/>
                </a:solidFill>
              </a:rPr>
              <a:t>On a per-calorie basis, trans fats appear to increase the risk of CHD more than any other macronutrient, conferring a substantially increased risk at low levels of consumption”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i="1" dirty="0" smtClean="0">
                <a:solidFill>
                  <a:schemeClr val="bg1"/>
                </a:solidFill>
              </a:rPr>
              <a:t>- New England Journal of Medicine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525" y="1935125"/>
            <a:ext cx="4683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Yum, a natural replacement!</a:t>
            </a:r>
          </a:p>
        </p:txBody>
      </p:sp>
      <p:pic>
        <p:nvPicPr>
          <p:cNvPr id="36866" name="Picture 2" descr="http://store.saveyourworld.com/v/vspfiles/assets/images/palm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212" y="2819401"/>
            <a:ext cx="3400075" cy="2571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45534" y="4763388"/>
            <a:ext cx="7204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Which </a:t>
            </a:r>
            <a:r>
              <a:rPr lang="en-US" sz="2800" dirty="0" smtClean="0">
                <a:solidFill>
                  <a:schemeClr val="bg1"/>
                </a:solidFill>
              </a:rPr>
              <a:t>grow </a:t>
            </a:r>
            <a:r>
              <a:rPr lang="en-US" sz="2800" dirty="0" smtClean="0">
                <a:solidFill>
                  <a:schemeClr val="bg1"/>
                </a:solidFill>
              </a:rPr>
              <a:t>in developing tropical countries.</a:t>
            </a:r>
          </a:p>
        </p:txBody>
      </p:sp>
      <p:pic>
        <p:nvPicPr>
          <p:cNvPr id="38914" name="Picture 2" descr="C:\Users\jfritz\Pictures\iStock_000005427380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254" y="832211"/>
            <a:ext cx="4955793" cy="3280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543" y="1196401"/>
            <a:ext cx="6824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Bringing opportunity for economic </a:t>
            </a:r>
            <a:r>
              <a:rPr lang="en-US" sz="2800" dirty="0" smtClean="0">
                <a:solidFill>
                  <a:schemeClr val="bg1"/>
                </a:solidFill>
              </a:rPr>
              <a:t>growth!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39938" name="Picture 2" descr="C:\Users\jfritz\Pictures\iStock_000014432294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027" y="1929026"/>
            <a:ext cx="5155747" cy="342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57828" y="4954614"/>
            <a:ext cx="568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 smtClean="0">
                <a:solidFill>
                  <a:schemeClr val="bg1"/>
                </a:solidFill>
              </a:rPr>
              <a:t>increased logging revenues…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40962" name="Picture 2" descr="C:\Users\jfritz\Pictures\iStock_000011829048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963" y="1255594"/>
            <a:ext cx="5459582" cy="3492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707" y="1318436"/>
            <a:ext cx="4678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 might have to relocate some of the neighbors…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41986" name="Picture 2" descr="C:\Users\jfritz\Pictures\iStock_000001865141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0244" y="2658141"/>
            <a:ext cx="3557380" cy="236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64-bit-computers.com/wp-content/amd_opte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701" y="3306726"/>
            <a:ext cx="1954168" cy="1637414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ShhPj75m3qgZeDigbhcSpF9u9Y-WXe5VVko7siU_ldll3JsJP38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460" y="610791"/>
            <a:ext cx="1921724" cy="1441293"/>
          </a:xfrm>
          <a:prstGeom prst="rect">
            <a:avLst/>
          </a:prstGeom>
          <a:noFill/>
        </p:spPr>
      </p:pic>
      <p:pic>
        <p:nvPicPr>
          <p:cNvPr id="11265" name="Picture 1" descr="C:\Users\jfritz\AppData\Local\Microsoft\Windows\Temporary Internet Files\Content.IE5\60JSKRHT\iStock_000014449675Small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8849" y="497357"/>
            <a:ext cx="2151772" cy="191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7" name="Picture 3" descr="http://t1.gstatic.com/images?q=tbn:ANd9GcSYIuRq2Nsqe_6h4qP2fQfc4tKw3Bpb2SruXAn6xJQC2_BjoBEMcQ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5280" y="3434321"/>
            <a:ext cx="2024101" cy="16079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6512" y="2030818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4104" y="1981200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0875" y="4639339"/>
            <a:ext cx="8435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6093" y="5699051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Superpowers!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2854843" y="3056860"/>
            <a:ext cx="3402419" cy="74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auto">
          <a:xfrm flipH="1">
            <a:off x="1073923" y="478464"/>
            <a:ext cx="265814" cy="2073349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  <a:effectLst/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b="1" dirty="0" smtClean="0">
                <a:solidFill>
                  <a:prstClr val="white"/>
                </a:solidFill>
                <a:cs typeface="Arial" charset="0"/>
              </a:rPr>
              <a:t>…….</a:t>
            </a:r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97172" y="435935"/>
            <a:ext cx="2328530" cy="223284"/>
          </a:xfrm>
          <a:prstGeom prst="rect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  <a:effectLst/>
        </p:spPr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fritz\Pictures\iStock_000009511825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557" y="1339702"/>
            <a:ext cx="6595783" cy="37958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33016" y="5486400"/>
            <a:ext cx="6760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Don’t bite the data stream that feeds you!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804" y="2674335"/>
            <a:ext cx="735970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Intelligence is not a privilege;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it </a:t>
            </a:r>
            <a:r>
              <a:rPr lang="en-US" sz="2800" dirty="0" smtClean="0">
                <a:solidFill>
                  <a:schemeClr val="bg1"/>
                </a:solidFill>
              </a:rPr>
              <a:t>is a gift to be used for the good of mankind!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Dr. Otto </a:t>
            </a:r>
            <a:r>
              <a:rPr lang="en-US" sz="2000" dirty="0" err="1" smtClean="0">
                <a:solidFill>
                  <a:schemeClr val="bg1"/>
                </a:solidFill>
              </a:rPr>
              <a:t>Octavius</a:t>
            </a:r>
            <a:r>
              <a:rPr lang="en-US" sz="2000" dirty="0" smtClean="0">
                <a:solidFill>
                  <a:schemeClr val="bg1"/>
                </a:solidFill>
              </a:rPr>
              <a:t>, aka Doc </a:t>
            </a:r>
            <a:r>
              <a:rPr lang="en-US" sz="2000" dirty="0" err="1" smtClean="0">
                <a:solidFill>
                  <a:schemeClr val="bg1"/>
                </a:solidFill>
              </a:rPr>
              <a:t>Ock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pic>
        <p:nvPicPr>
          <p:cNvPr id="31746" name="Picture 2" descr="Markkula Center of Applied Eth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009" y="2142698"/>
            <a:ext cx="7262283" cy="96992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45936" y="3244334"/>
            <a:ext cx="285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http://www.scu.edu/ethics/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3619" y="5316279"/>
            <a:ext cx="581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Disclosure:  AMD is a supporter of the </a:t>
            </a:r>
            <a:r>
              <a:rPr lang="en-US" dirty="0" err="1" smtClean="0">
                <a:solidFill>
                  <a:schemeClr val="bg1"/>
                </a:solidFill>
              </a:rPr>
              <a:t>Markkula</a:t>
            </a:r>
            <a:r>
              <a:rPr lang="en-US" dirty="0" smtClean="0">
                <a:solidFill>
                  <a:schemeClr val="bg1"/>
                </a:solidFill>
              </a:rPr>
              <a:t>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121" y="1487521"/>
            <a:ext cx="8503920" cy="4754880"/>
          </a:xfrm>
        </p:spPr>
        <p:txBody>
          <a:bodyPr anchor="b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200" b="1" dirty="0" smtClean="0"/>
              <a:t>Trademark Attribution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 smtClean="0"/>
              <a:t>AMD, the AMD Arrow logo and combinations thereof are trademarks of Advanced Micro Devices, Inc. in the United States and/or other jurisdictions. Other names used in this presentation are for identification purposes only and may be trademarks of their respective owners.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1200" dirty="0" smtClean="0"/>
              <a:t>©2011 Advanced Micro Devices, Inc. All rights reserved.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0376" y="750627"/>
            <a:ext cx="81067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Diamonds in the Data Mine, Gary </a:t>
            </a:r>
            <a:r>
              <a:rPr lang="en-US" sz="1400" dirty="0" err="1" smtClean="0">
                <a:solidFill>
                  <a:schemeClr val="bg1"/>
                </a:solidFill>
              </a:rPr>
              <a:t>Loveman</a:t>
            </a:r>
            <a:r>
              <a:rPr lang="en-US" sz="1400" dirty="0" smtClean="0">
                <a:solidFill>
                  <a:schemeClr val="bg1"/>
                </a:solidFill>
              </a:rPr>
              <a:t>. Harvard Business Review, May 2003.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hlinkClick r:id="rId2"/>
              </a:rPr>
              <a:t>http://hbr.org/2003/05/diamonds-in-the-data-mine/ar/1</a:t>
            </a:r>
            <a:endParaRPr lang="en-US" sz="1400" dirty="0" smtClean="0"/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Did the Carlsbad, NM Pipeline Failure Contribute to California’s 2001-2002 Energy Crisis?</a:t>
            </a:r>
          </a:p>
          <a:p>
            <a:r>
              <a:rPr lang="en-US" sz="1400" dirty="0" err="1" smtClean="0">
                <a:solidFill>
                  <a:schemeClr val="bg1"/>
                </a:solidFill>
              </a:rPr>
              <a:t>Biot</a:t>
            </a:r>
            <a:r>
              <a:rPr lang="en-US" sz="1400" dirty="0" smtClean="0">
                <a:solidFill>
                  <a:schemeClr val="bg1"/>
                </a:solidFill>
              </a:rPr>
              <a:t> Report #559.  Suburban Energy Management Project. November, 2008</a:t>
            </a:r>
          </a:p>
          <a:p>
            <a:r>
              <a:rPr lang="en-US" sz="1400" dirty="0" smtClean="0">
                <a:hlinkClick r:id="rId3"/>
              </a:rPr>
              <a:t>http://www.semp.us/publications/biot_reader.php?BiotID=559</a:t>
            </a:r>
            <a:endParaRPr lang="en-US" sz="1400" dirty="0" smtClean="0"/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Judge says Supplier Inflated Gas Prices in California Crisis. Richard </a:t>
            </a:r>
            <a:r>
              <a:rPr lang="en-US" sz="1400" dirty="0" err="1" smtClean="0">
                <a:solidFill>
                  <a:schemeClr val="bg1"/>
                </a:solidFill>
              </a:rPr>
              <a:t>Oppel</a:t>
            </a:r>
            <a:r>
              <a:rPr lang="en-US" sz="1400" dirty="0" smtClean="0">
                <a:solidFill>
                  <a:schemeClr val="bg1"/>
                </a:solidFill>
              </a:rPr>
              <a:t> and Lowell Bergman,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New York Times, Sept. 24, 2002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How to Make an Ethical Decision. </a:t>
            </a:r>
            <a:r>
              <a:rPr lang="en-US" sz="1400" dirty="0" err="1" smtClean="0">
                <a:solidFill>
                  <a:schemeClr val="bg1"/>
                </a:solidFill>
              </a:rPr>
              <a:t>Markkula</a:t>
            </a:r>
            <a:r>
              <a:rPr lang="en-US" sz="1400" dirty="0" smtClean="0">
                <a:solidFill>
                  <a:schemeClr val="bg1"/>
                </a:solidFill>
              </a:rPr>
              <a:t> Center for Applied Ethics. </a:t>
            </a:r>
          </a:p>
          <a:p>
            <a:r>
              <a:rPr lang="en-US" sz="1400" dirty="0" smtClean="0">
                <a:hlinkClick r:id="rId4"/>
              </a:rPr>
              <a:t>http://www.scu.edu/ethics/practicing/decision/making.pdf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this talk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745" y="1288348"/>
            <a:ext cx="8503920" cy="4754880"/>
          </a:xfrm>
        </p:spPr>
        <p:txBody>
          <a:bodyPr/>
          <a:lstStyle/>
          <a:p>
            <a:r>
              <a:rPr lang="en-US" sz="3200" dirty="0" smtClean="0"/>
              <a:t>Use your Superpowers for good…</a:t>
            </a:r>
            <a:r>
              <a:rPr lang="en-US" sz="3200" i="1" dirty="0" smtClean="0"/>
              <a:t>and </a:t>
            </a:r>
            <a:r>
              <a:rPr lang="en-US" sz="3200" dirty="0" smtClean="0"/>
              <a:t>profit!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It </a:t>
            </a:r>
            <a:r>
              <a:rPr lang="en-US" sz="3200" dirty="0" err="1" smtClean="0"/>
              <a:t>ain’t</a:t>
            </a:r>
            <a:r>
              <a:rPr lang="en-US" sz="3200" dirty="0" smtClean="0"/>
              <a:t> about the web; its how you swing that counts!</a:t>
            </a:r>
          </a:p>
          <a:p>
            <a:endParaRPr lang="en-US" sz="3200" dirty="0" smtClean="0"/>
          </a:p>
          <a:p>
            <a:r>
              <a:rPr lang="en-US" sz="3200" dirty="0" smtClean="0"/>
              <a:t>Don’t bite the data stream that feeds you!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&quot;No&quot; Symbol 3"/>
          <p:cNvSpPr/>
          <p:nvPr/>
        </p:nvSpPr>
        <p:spPr bwMode="auto">
          <a:xfrm>
            <a:off x="2988860" y="1965278"/>
            <a:ext cx="3111689" cy="2606721"/>
          </a:xfrm>
          <a:prstGeom prst="noSmoking">
            <a:avLst/>
          </a:prstGeom>
          <a:solidFill>
            <a:schemeClr val="accent1"/>
          </a:solidFill>
          <a:ln w="2540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007" y="2530296"/>
            <a:ext cx="4503762" cy="1659568"/>
          </a:xfrm>
        </p:spPr>
        <p:txBody>
          <a:bodyPr/>
          <a:lstStyle/>
          <a:p>
            <a:pPr>
              <a:buNone/>
            </a:pPr>
            <a:r>
              <a:rPr lang="en-US" sz="7200" b="1" dirty="0" err="1" smtClean="0"/>
              <a:t>Kumbaya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4856" y="2753833"/>
            <a:ext cx="3763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Squirm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fritz\Pictures\iStock_000011907218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87" y="2079883"/>
            <a:ext cx="1822930" cy="2617702"/>
          </a:xfrm>
          <a:prstGeom prst="rect">
            <a:avLst/>
          </a:prstGeom>
          <a:noFill/>
        </p:spPr>
      </p:pic>
      <p:pic>
        <p:nvPicPr>
          <p:cNvPr id="28675" name="Picture 3" descr="C:\Users\jfritz\Pictures\iStock_000011539700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002" y="1976993"/>
            <a:ext cx="1917515" cy="2714833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1701209" y="4869712"/>
            <a:ext cx="5890438" cy="31897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87479" y="4965404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Squirm Continuum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831" y="1796903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Happy Data Scientist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8362" y="1760932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Anxious Data Scientist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636" y="2275367"/>
            <a:ext cx="59538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“Can you help us find the most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efficient way to route our cargo?”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              		  - </a:t>
            </a:r>
            <a:r>
              <a:rPr lang="en-US" sz="2800" i="1" dirty="0" smtClean="0">
                <a:solidFill>
                  <a:schemeClr val="bg1"/>
                </a:solidFill>
              </a:rPr>
              <a:t>airline executive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4456" y="4292773"/>
            <a:ext cx="7564511" cy="2135997"/>
            <a:chOff x="654456" y="4292773"/>
            <a:chExt cx="7564511" cy="2135997"/>
          </a:xfrm>
        </p:grpSpPr>
        <p:pic>
          <p:nvPicPr>
            <p:cNvPr id="3" name="Picture 2" descr="C:\Users\jfritz\Pictures\iStock_000011907218XSmal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456" y="4292773"/>
              <a:ext cx="1248772" cy="1793219"/>
            </a:xfrm>
            <a:prstGeom prst="rect">
              <a:avLst/>
            </a:prstGeom>
            <a:noFill/>
          </p:spPr>
        </p:pic>
        <p:pic>
          <p:nvPicPr>
            <p:cNvPr id="4" name="Picture 3" descr="C:\Users\jfritz\Pictures\iStock_000011539700XSma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70361" y="4292773"/>
              <a:ext cx="1248606" cy="1767786"/>
            </a:xfrm>
            <a:prstGeom prst="rect">
              <a:avLst/>
            </a:prstGeom>
            <a:noFill/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1520456" y="5954233"/>
              <a:ext cx="5890438" cy="3189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476847" y="6028660"/>
              <a:ext cx="23791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Squirm Continuum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4456" y="4292773"/>
            <a:ext cx="7564511" cy="2135997"/>
            <a:chOff x="654456" y="4292773"/>
            <a:chExt cx="7564511" cy="2135997"/>
          </a:xfrm>
        </p:grpSpPr>
        <p:pic>
          <p:nvPicPr>
            <p:cNvPr id="3" name="Picture 2" descr="C:\Users\jfritz\Pictures\iStock_000011907218XSmal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456" y="4292773"/>
              <a:ext cx="1248772" cy="1793219"/>
            </a:xfrm>
            <a:prstGeom prst="rect">
              <a:avLst/>
            </a:prstGeom>
            <a:noFill/>
          </p:spPr>
        </p:pic>
        <p:pic>
          <p:nvPicPr>
            <p:cNvPr id="4" name="Picture 3" descr="C:\Users\jfritz\Pictures\iStock_000011539700XSma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70361" y="4292773"/>
              <a:ext cx="1248606" cy="1767786"/>
            </a:xfrm>
            <a:prstGeom prst="rect">
              <a:avLst/>
            </a:prstGeom>
            <a:noFill/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1520456" y="5954233"/>
              <a:ext cx="5890438" cy="3189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476847" y="6028660"/>
              <a:ext cx="23791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Squirm Continuum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9730" y="1998920"/>
            <a:ext cx="8080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“How long can we keep trans-fats in our products before we risk a “Tobacco” like law suit?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			</a:t>
            </a:r>
            <a:r>
              <a:rPr lang="en-US" sz="2800" i="1" dirty="0" smtClean="0">
                <a:solidFill>
                  <a:schemeClr val="bg1"/>
                </a:solidFill>
              </a:rPr>
              <a:t>- Consumer Goods Executive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9334Q_PPT_2011_WHT_Public_Std_FINAL">
  <a:themeElements>
    <a:clrScheme name="AMD 2010 Theme">
      <a:dk1>
        <a:sysClr val="windowText" lastClr="000000"/>
      </a:dk1>
      <a:lt1>
        <a:sysClr val="window" lastClr="FFFFFF"/>
      </a:lt1>
      <a:dk2>
        <a:srgbClr val="009966"/>
      </a:dk2>
      <a:lt2>
        <a:srgbClr val="1B1B1B"/>
      </a:lt2>
      <a:accent1>
        <a:srgbClr val="D31919"/>
      </a:accent1>
      <a:accent2>
        <a:srgbClr val="767DC5"/>
      </a:accent2>
      <a:accent3>
        <a:srgbClr val="FC6500"/>
      </a:accent3>
      <a:accent4>
        <a:srgbClr val="807F82"/>
      </a:accent4>
      <a:accent5>
        <a:srgbClr val="0860A8"/>
      </a:accent5>
      <a:accent6>
        <a:srgbClr val="FFFFFF"/>
      </a:accent6>
      <a:hlink>
        <a:srgbClr val="009966"/>
      </a:hlink>
      <a:folHlink>
        <a:srgbClr val="767DC5"/>
      </a:folHlink>
    </a:clrScheme>
    <a:fontScheme name="AMD Arial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25400" algn="ctr">
          <a:noFill/>
          <a:round/>
          <a:headEnd/>
          <a:tailEnd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lIns="228600" tIns="45714" rIns="228600" bIns="45714" anchor="ctr"/>
      <a:lstStyle>
        <a:defPPr marL="1588" indent="-1588" algn="ctr" defTabSz="913183">
          <a:defRPr b="1" dirty="0" smtClean="0">
            <a:solidFill>
              <a:prstClr val="white"/>
            </a:solidFill>
            <a:cs typeface="Arial" charset="0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4B1B7A46415B40BFB5FA6C8004ECA5" ma:contentTypeVersion="1" ma:contentTypeDescription="Create a new document." ma:contentTypeScope="" ma:versionID="ac3b19f409d7e963cd80e4dcd1b829f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06CCFFC-816A-47C8-9974-399D1B8CBD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B9B4DDA-5625-4A1F-B218-C317232737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67198D-5719-420A-9165-859C680C7D2F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49334Q_PPT_2011_WHT_Public_Std_FINAL</Template>
  <TotalTime>3689</TotalTime>
  <Words>603</Words>
  <Application>Microsoft Office PowerPoint</Application>
  <PresentationFormat>On-screen Show (4:3)</PresentationFormat>
  <Paragraphs>121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49334Q_PPT_2011_WHT_Public_Std_FINAL</vt:lpstr>
      <vt:lpstr>With Big data comes big responsibility </vt:lpstr>
      <vt:lpstr>Slide 2</vt:lpstr>
      <vt:lpstr>Slide 3</vt:lpstr>
      <vt:lpstr>Goals for this talk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How are you Feeling?</vt:lpstr>
      <vt:lpstr>Slide 15</vt:lpstr>
      <vt:lpstr>Slide 16</vt:lpstr>
      <vt:lpstr>Slide 17</vt:lpstr>
      <vt:lpstr>Slide 18</vt:lpstr>
      <vt:lpstr>1.  Is this an ethical Issue??</vt:lpstr>
      <vt:lpstr>2.  Get the facts, Jack (Webb)</vt:lpstr>
      <vt:lpstr>3. Consider Alternative Actions</vt:lpstr>
      <vt:lpstr>4.  Make Decision and Test it</vt:lpstr>
      <vt:lpstr>Slide 23</vt:lpstr>
      <vt:lpstr>Dilemma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Learn More</vt:lpstr>
      <vt:lpstr>Slide 33</vt:lpstr>
    </vt:vector>
  </TitlesOfParts>
  <Company>Advanced Micro Devices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(Arial Bold Italic 26pt)</dc:title>
  <dc:creator>Advanced Micro Devices</dc:creator>
  <cp:lastModifiedBy>Advanced Micro Devices</cp:lastModifiedBy>
  <cp:revision>155</cp:revision>
  <dcterms:created xsi:type="dcterms:W3CDTF">2011-01-28T21:16:04Z</dcterms:created>
  <dcterms:modified xsi:type="dcterms:W3CDTF">2011-02-01T00:29:12Z</dcterms:modified>
</cp:coreProperties>
</file>